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3" r:id="rId2"/>
  </p:sldMasterIdLst>
  <p:notesMasterIdLst>
    <p:notesMasterId r:id="rId67"/>
  </p:notesMasterIdLst>
  <p:handoutMasterIdLst>
    <p:handoutMasterId r:id="rId68"/>
  </p:handoutMasterIdLst>
  <p:sldIdLst>
    <p:sldId id="975" r:id="rId3"/>
    <p:sldId id="1180" r:id="rId4"/>
    <p:sldId id="1017" r:id="rId5"/>
    <p:sldId id="1018" r:id="rId6"/>
    <p:sldId id="1019" r:id="rId7"/>
    <p:sldId id="1194" r:id="rId8"/>
    <p:sldId id="1195" r:id="rId9"/>
    <p:sldId id="1020" r:id="rId10"/>
    <p:sldId id="1203" r:id="rId11"/>
    <p:sldId id="1204" r:id="rId12"/>
    <p:sldId id="1207" r:id="rId13"/>
    <p:sldId id="1070" r:id="rId14"/>
    <p:sldId id="1170" r:id="rId15"/>
    <p:sldId id="1172" r:id="rId16"/>
    <p:sldId id="1173" r:id="rId17"/>
    <p:sldId id="1174" r:id="rId18"/>
    <p:sldId id="1041" r:id="rId19"/>
    <p:sldId id="1046" r:id="rId20"/>
    <p:sldId id="1208" r:id="rId21"/>
    <p:sldId id="1209" r:id="rId22"/>
    <p:sldId id="1213" r:id="rId23"/>
    <p:sldId id="1171" r:id="rId24"/>
    <p:sldId id="1042" r:id="rId25"/>
    <p:sldId id="1128" r:id="rId26"/>
    <p:sldId id="1129" r:id="rId27"/>
    <p:sldId id="1135" r:id="rId28"/>
    <p:sldId id="1177" r:id="rId29"/>
    <p:sldId id="1043" r:id="rId30"/>
    <p:sldId id="1178" r:id="rId31"/>
    <p:sldId id="1037" r:id="rId32"/>
    <p:sldId id="1038" r:id="rId33"/>
    <p:sldId id="1136" r:id="rId34"/>
    <p:sldId id="1137" r:id="rId35"/>
    <p:sldId id="1138" r:id="rId36"/>
    <p:sldId id="1047" r:id="rId37"/>
    <p:sldId id="1048" r:id="rId38"/>
    <p:sldId id="1072" r:id="rId39"/>
    <p:sldId id="1085" r:id="rId40"/>
    <p:sldId id="1086" r:id="rId41"/>
    <p:sldId id="1087" r:id="rId42"/>
    <p:sldId id="1088" r:id="rId43"/>
    <p:sldId id="1089" r:id="rId44"/>
    <p:sldId id="1073" r:id="rId45"/>
    <p:sldId id="1139" r:id="rId46"/>
    <p:sldId id="1075" r:id="rId47"/>
    <p:sldId id="1140" r:id="rId48"/>
    <p:sldId id="1076" r:id="rId49"/>
    <p:sldId id="1141" r:id="rId50"/>
    <p:sldId id="1142" r:id="rId51"/>
    <p:sldId id="1077" r:id="rId52"/>
    <p:sldId id="1078" r:id="rId53"/>
    <p:sldId id="1210" r:id="rId54"/>
    <p:sldId id="1079" r:id="rId55"/>
    <p:sldId id="1080" r:id="rId56"/>
    <p:sldId id="1081" r:id="rId57"/>
    <p:sldId id="1082" r:id="rId58"/>
    <p:sldId id="1144" r:id="rId59"/>
    <p:sldId id="1145" r:id="rId60"/>
    <p:sldId id="1146" r:id="rId61"/>
    <p:sldId id="1147" r:id="rId62"/>
    <p:sldId id="1148" r:id="rId63"/>
    <p:sldId id="1149" r:id="rId64"/>
    <p:sldId id="1211" r:id="rId65"/>
    <p:sldId id="876" r:id="rId66"/>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84"/>
    <a:srgbClr val="12357C"/>
    <a:srgbClr val="133984"/>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1" autoAdjust="0"/>
    <p:restoredTop sz="51940" autoAdjust="0"/>
  </p:normalViewPr>
  <p:slideViewPr>
    <p:cSldViewPr snapToObjects="1">
      <p:cViewPr varScale="1">
        <p:scale>
          <a:sx n="56" d="100"/>
          <a:sy n="56" d="100"/>
        </p:scale>
        <p:origin x="2862" y="36"/>
      </p:cViewPr>
      <p:guideLst>
        <p:guide orient="horz" pos="2352"/>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1" Type="http://schemas.openxmlformats.org/officeDocument/2006/relationships/slide" Target="slides/slide4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DEA2-46EF-8332-2B8DE6BAEA0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DEA2-46EF-8332-2B8DE6BAEA03}"/>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DEA2-46EF-8332-2B8DE6BAEA03}"/>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DEA2-46EF-8332-2B8DE6BAEA03}"/>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Sheet1!$A$2:$A$5</c:f>
              <c:strCache>
                <c:ptCount val="4"/>
                <c:pt idx="0">
                  <c:v>Specification</c:v>
                </c:pt>
                <c:pt idx="1">
                  <c:v>Design</c:v>
                </c:pt>
                <c:pt idx="2">
                  <c:v>Code</c:v>
                </c:pt>
                <c:pt idx="3">
                  <c:v>Other</c:v>
                </c:pt>
              </c:strCache>
            </c:strRef>
          </c:cat>
          <c:val>
            <c:numRef>
              <c:f>Sheet1!$B$2:$B$5</c:f>
              <c:numCache>
                <c:formatCode>General</c:formatCode>
                <c:ptCount val="4"/>
                <c:pt idx="0">
                  <c:v>55</c:v>
                </c:pt>
                <c:pt idx="1">
                  <c:v>25</c:v>
                </c:pt>
                <c:pt idx="2">
                  <c:v>15</c:v>
                </c:pt>
                <c:pt idx="3">
                  <c:v>5</c:v>
                </c:pt>
              </c:numCache>
            </c:numRef>
          </c:val>
          <c:extLst>
            <c:ext xmlns:c16="http://schemas.microsoft.com/office/drawing/2014/chart" uri="{C3380CC4-5D6E-409C-BE32-E72D297353CC}">
              <c16:uniqueId val="{00000000-26E6-40D0-99EF-59735FD412A0}"/>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1406397637795271"/>
          <c:y val="2.2539370078740185E-4"/>
          <c:w val="0.26926935695538057"/>
          <c:h val="0.365174212598425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07966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zh-CN" altLang="zh-CN" dirty="0" smtClean="0"/>
          </a:p>
        </p:txBody>
      </p:sp>
    </p:spTree>
    <p:extLst>
      <p:ext uri="{BB962C8B-B14F-4D97-AF65-F5344CB8AC3E}">
        <p14:creationId xmlns:p14="http://schemas.microsoft.com/office/powerpoint/2010/main" val="182446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254459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656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7116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074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此外，</a:t>
            </a:r>
            <a:endParaRPr lang="zh-CN" altLang="en-US" sz="1200" b="0" i="0" kern="1200" dirty="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871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809328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2931258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39231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445069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766406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9DD2D7-94F3-4C10-ACD1-DBCFDB5FAF41}" type="slidenum">
              <a:rPr lang="zh-CN" altLang="en-US"/>
              <a:pPr/>
              <a:t>21</a:t>
            </a:fld>
            <a:endParaRPr lang="en-US" altLang="zh-CN"/>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ltLang="zh-CN" sz="1200" b="0" i="0" kern="1200" dirty="0" smtClean="0">
              <a:solidFill>
                <a:schemeClr val="tx1"/>
              </a:solidFill>
              <a:effectLst/>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7192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smtClean="0"/>
          </a:p>
        </p:txBody>
      </p:sp>
    </p:spTree>
    <p:extLst>
      <p:ext uri="{BB962C8B-B14F-4D97-AF65-F5344CB8AC3E}">
        <p14:creationId xmlns:p14="http://schemas.microsoft.com/office/powerpoint/2010/main" val="406076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90264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54285-12D1-4372-BFC3-D2DA9E2329E0}" type="slidenum">
              <a:rPr lang="zh-CN" altLang="en-US"/>
              <a:pPr/>
              <a:t>24</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52023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78C6FC-09BD-4D48-8582-46241909C8AE}" type="slidenum">
              <a:rPr lang="zh-CN" altLang="en-US"/>
              <a:pPr/>
              <a:t>25</a:t>
            </a:fld>
            <a:endParaRPr lang="en-US" altLang="zh-CN"/>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164950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Rot="1" noChangeAspect="1" noChangeArrowheads="1" noTextEdit="1"/>
          </p:cNvSpPr>
          <p:nvPr>
            <p:ph type="sldImg"/>
          </p:nvPr>
        </p:nvSpPr>
        <p:spPr>
          <a:xfrm>
            <a:off x="2716213" y="304800"/>
            <a:ext cx="4162425" cy="3122613"/>
          </a:xfrm>
          <a:ln/>
        </p:spPr>
      </p:sp>
      <p:sp>
        <p:nvSpPr>
          <p:cNvPr id="123597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213192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Rot="1" noChangeAspect="1" noChangeArrowheads="1" noTextEdit="1"/>
          </p:cNvSpPr>
          <p:nvPr>
            <p:ph type="sldImg"/>
          </p:nvPr>
        </p:nvSpPr>
        <p:spPr>
          <a:xfrm>
            <a:off x="2716213" y="304800"/>
            <a:ext cx="4162425" cy="3122613"/>
          </a:xfrm>
          <a:ln/>
        </p:spPr>
      </p:sp>
      <p:sp>
        <p:nvSpPr>
          <p:cNvPr id="123597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635752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smtClean="0"/>
          </a:p>
        </p:txBody>
      </p:sp>
    </p:spTree>
    <p:extLst>
      <p:ext uri="{BB962C8B-B14F-4D97-AF65-F5344CB8AC3E}">
        <p14:creationId xmlns:p14="http://schemas.microsoft.com/office/powerpoint/2010/main" val="362497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015958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u="none" dirty="0" smtClean="0"/>
          </a:p>
        </p:txBody>
      </p:sp>
    </p:spTree>
    <p:extLst>
      <p:ext uri="{BB962C8B-B14F-4D97-AF65-F5344CB8AC3E}">
        <p14:creationId xmlns:p14="http://schemas.microsoft.com/office/powerpoint/2010/main" val="2678115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556225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125453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xfrm>
            <a:off x="2716213" y="304800"/>
            <a:ext cx="4162425" cy="3122613"/>
          </a:xfrm>
          <a:ln/>
        </p:spPr>
      </p:sp>
      <p:sp>
        <p:nvSpPr>
          <p:cNvPr id="145715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583428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Rectangle 2"/>
          <p:cNvSpPr>
            <a:spLocks noGrp="1" noRot="1" noChangeAspect="1" noChangeArrowheads="1" noTextEdit="1"/>
          </p:cNvSpPr>
          <p:nvPr>
            <p:ph type="sldImg"/>
          </p:nvPr>
        </p:nvSpPr>
        <p:spPr>
          <a:xfrm>
            <a:off x="2716213" y="304800"/>
            <a:ext cx="4162425" cy="3122613"/>
          </a:xfrm>
          <a:ln/>
        </p:spPr>
      </p:sp>
      <p:sp>
        <p:nvSpPr>
          <p:cNvPr id="145305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952927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Rot="1" noChangeAspect="1" noChangeArrowheads="1" noTextEdit="1"/>
          </p:cNvSpPr>
          <p:nvPr>
            <p:ph type="sldImg"/>
          </p:nvPr>
        </p:nvSpPr>
        <p:spPr>
          <a:xfrm>
            <a:off x="2716213" y="304800"/>
            <a:ext cx="4162425" cy="3122613"/>
          </a:xfrm>
          <a:ln/>
        </p:spPr>
      </p:sp>
      <p:sp>
        <p:nvSpPr>
          <p:cNvPr id="14551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2427138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856472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57428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585266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829291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355887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3946592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226705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611362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3458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smtClean="0"/>
          </a:p>
        </p:txBody>
      </p:sp>
    </p:spTree>
    <p:extLst>
      <p:ext uri="{BB962C8B-B14F-4D97-AF65-F5344CB8AC3E}">
        <p14:creationId xmlns:p14="http://schemas.microsoft.com/office/powerpoint/2010/main" val="62266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Rot="1" noChangeAspect="1" noChangeArrowheads="1" noTextEdit="1"/>
          </p:cNvSpPr>
          <p:nvPr>
            <p:ph type="sldImg"/>
          </p:nvPr>
        </p:nvSpPr>
        <p:spPr>
          <a:xfrm>
            <a:off x="2716213" y="304800"/>
            <a:ext cx="4162425" cy="3122613"/>
          </a:xfrm>
          <a:ln/>
        </p:spPr>
      </p:sp>
      <p:sp>
        <p:nvSpPr>
          <p:cNvPr id="12451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4158445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13671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2" name="Rectangle 2"/>
          <p:cNvSpPr>
            <a:spLocks noGrp="1" noRot="1" noChangeAspect="1" noChangeArrowheads="1" noTextEdit="1"/>
          </p:cNvSpPr>
          <p:nvPr>
            <p:ph type="sldImg"/>
          </p:nvPr>
        </p:nvSpPr>
        <p:spPr>
          <a:xfrm>
            <a:off x="2716213" y="304800"/>
            <a:ext cx="4162425" cy="3122613"/>
          </a:xfrm>
          <a:ln/>
        </p:spPr>
      </p:sp>
      <p:sp>
        <p:nvSpPr>
          <p:cNvPr id="1249283"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3013313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3810581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6" name="Rectangle 2"/>
          <p:cNvSpPr>
            <a:spLocks noGrp="1" noRot="1" noChangeAspect="1" noChangeArrowheads="1" noTextEdit="1"/>
          </p:cNvSpPr>
          <p:nvPr>
            <p:ph type="sldImg"/>
          </p:nvPr>
        </p:nvSpPr>
        <p:spPr>
          <a:xfrm>
            <a:off x="2716213" y="304800"/>
            <a:ext cx="4162425" cy="3122613"/>
          </a:xfrm>
          <a:ln/>
        </p:spPr>
      </p:sp>
      <p:sp>
        <p:nvSpPr>
          <p:cNvPr id="125030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4012292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Rectangle 2"/>
          <p:cNvSpPr>
            <a:spLocks noGrp="1" noRot="1" noChangeAspect="1" noChangeArrowheads="1" noTextEdit="1"/>
          </p:cNvSpPr>
          <p:nvPr>
            <p:ph type="sldImg"/>
          </p:nvPr>
        </p:nvSpPr>
        <p:spPr>
          <a:xfrm>
            <a:off x="2716213" y="304800"/>
            <a:ext cx="4162425" cy="3122613"/>
          </a:xfrm>
          <a:ln/>
        </p:spPr>
      </p:sp>
      <p:sp>
        <p:nvSpPr>
          <p:cNvPr id="125133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1703509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en-US" dirty="0" smtClean="0"/>
          </a:p>
        </p:txBody>
      </p:sp>
    </p:spTree>
    <p:extLst>
      <p:ext uri="{BB962C8B-B14F-4D97-AF65-F5344CB8AC3E}">
        <p14:creationId xmlns:p14="http://schemas.microsoft.com/office/powerpoint/2010/main" val="69659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224520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793891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2500314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023486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2793091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1827553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rtl="0"/>
            <a:endParaRPr lang="zh-CN" altLang="zh-CN" dirty="0" smtClean="0"/>
          </a:p>
        </p:txBody>
      </p:sp>
    </p:spTree>
    <p:extLst>
      <p:ext uri="{BB962C8B-B14F-4D97-AF65-F5344CB8AC3E}">
        <p14:creationId xmlns:p14="http://schemas.microsoft.com/office/powerpoint/2010/main" val="1018112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xfrm>
            <a:off x="2716213" y="304800"/>
            <a:ext cx="4162425" cy="3122613"/>
          </a:xfrm>
          <a:ln/>
        </p:spPr>
      </p:sp>
      <p:sp>
        <p:nvSpPr>
          <p:cNvPr id="126259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14631031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Rot="1" noChangeAspect="1" noChangeArrowheads="1" noTextEdit="1"/>
          </p:cNvSpPr>
          <p:nvPr>
            <p:ph type="sldImg"/>
          </p:nvPr>
        </p:nvSpPr>
        <p:spPr>
          <a:xfrm>
            <a:off x="2716213" y="304800"/>
            <a:ext cx="4162425" cy="3122613"/>
          </a:xfrm>
          <a:ln/>
        </p:spPr>
      </p:sp>
      <p:sp>
        <p:nvSpPr>
          <p:cNvPr id="126361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39375964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Rot="1" noChangeAspect="1" noChangeArrowheads="1" noTextEdit="1"/>
          </p:cNvSpPr>
          <p:nvPr>
            <p:ph type="sldImg"/>
          </p:nvPr>
        </p:nvSpPr>
        <p:spPr>
          <a:xfrm>
            <a:off x="2716213" y="304800"/>
            <a:ext cx="4162425" cy="3122613"/>
          </a:xfrm>
          <a:ln/>
        </p:spPr>
      </p:sp>
      <p:sp>
        <p:nvSpPr>
          <p:cNvPr id="12687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45298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en-US" dirty="0" smtClean="0"/>
          </a:p>
        </p:txBody>
      </p:sp>
    </p:spTree>
    <p:extLst>
      <p:ext uri="{BB962C8B-B14F-4D97-AF65-F5344CB8AC3E}">
        <p14:creationId xmlns:p14="http://schemas.microsoft.com/office/powerpoint/2010/main" val="1811478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Rot="1" noChangeAspect="1" noChangeArrowheads="1" noTextEdit="1"/>
          </p:cNvSpPr>
          <p:nvPr>
            <p:ph type="sldImg"/>
          </p:nvPr>
        </p:nvSpPr>
        <p:spPr>
          <a:xfrm>
            <a:off x="2716213" y="304800"/>
            <a:ext cx="4162425" cy="3122613"/>
          </a:xfrm>
          <a:ln/>
        </p:spPr>
      </p:sp>
      <p:sp>
        <p:nvSpPr>
          <p:cNvPr id="1270787"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1230905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2"/>
          <p:cNvSpPr>
            <a:spLocks noGrp="1" noRot="1" noChangeAspect="1" noChangeArrowheads="1" noTextEdit="1"/>
          </p:cNvSpPr>
          <p:nvPr>
            <p:ph type="sldImg"/>
          </p:nvPr>
        </p:nvSpPr>
        <p:spPr>
          <a:xfrm>
            <a:off x="2716213" y="304800"/>
            <a:ext cx="4162425" cy="3122613"/>
          </a:xfrm>
          <a:ln/>
        </p:spPr>
      </p:sp>
      <p:sp>
        <p:nvSpPr>
          <p:cNvPr id="1293315"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2709331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90" name="Rectangle 2"/>
          <p:cNvSpPr>
            <a:spLocks noGrp="1" noRot="1" noChangeAspect="1" noChangeArrowheads="1" noTextEdit="1"/>
          </p:cNvSpPr>
          <p:nvPr>
            <p:ph type="sldImg"/>
          </p:nvPr>
        </p:nvSpPr>
        <p:spPr>
          <a:xfrm>
            <a:off x="2716213" y="304800"/>
            <a:ext cx="4162425" cy="3122613"/>
          </a:xfrm>
          <a:ln/>
        </p:spPr>
      </p:sp>
      <p:sp>
        <p:nvSpPr>
          <p:cNvPr id="1292291"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459944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Rot="1" noChangeAspect="1" noChangeArrowheads="1" noTextEdit="1"/>
          </p:cNvSpPr>
          <p:nvPr>
            <p:ph type="sldImg"/>
          </p:nvPr>
        </p:nvSpPr>
        <p:spPr>
          <a:xfrm>
            <a:off x="2716213" y="304800"/>
            <a:ext cx="4162425" cy="3122613"/>
          </a:xfrm>
          <a:ln/>
        </p:spPr>
      </p:sp>
      <p:sp>
        <p:nvSpPr>
          <p:cNvPr id="1294339" name="Rectangle 3"/>
          <p:cNvSpPr>
            <a:spLocks noGrp="1" noChangeArrowheads="1"/>
          </p:cNvSpPr>
          <p:nvPr>
            <p:ph type="body" idx="1"/>
          </p:nvPr>
        </p:nvSpPr>
        <p:spPr bwMode="auto">
          <a:xfrm>
            <a:off x="960438" y="3255963"/>
            <a:ext cx="7677150" cy="3082925"/>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Tree>
    <p:extLst>
      <p:ext uri="{BB962C8B-B14F-4D97-AF65-F5344CB8AC3E}">
        <p14:creationId xmlns:p14="http://schemas.microsoft.com/office/powerpoint/2010/main" val="686039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64</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smtClean="0"/>
          </a:p>
        </p:txBody>
      </p:sp>
    </p:spTree>
    <p:extLst>
      <p:ext uri="{BB962C8B-B14F-4D97-AF65-F5344CB8AC3E}">
        <p14:creationId xmlns:p14="http://schemas.microsoft.com/office/powerpoint/2010/main" val="80978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204897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smtClean="0">
              <a:solidFill>
                <a:srgbClr val="FF0000"/>
              </a:solidFill>
              <a:latin typeface="Cambria" panose="02040503050406030204" pitchFamily="18" charset="0"/>
            </a:endParaRPr>
          </a:p>
        </p:txBody>
      </p:sp>
    </p:spTree>
    <p:extLst>
      <p:ext uri="{BB962C8B-B14F-4D97-AF65-F5344CB8AC3E}">
        <p14:creationId xmlns:p14="http://schemas.microsoft.com/office/powerpoint/2010/main" val="9980523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A8224893-DBDA-4BFA-9CE1-4BFE7CD0F8CF}" type="datetime1">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pic>
        <p:nvPicPr>
          <p:cNvPr id="7" name="Picture 27" descr="北方交通大学—世纪钟（校钟）"/>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8" descr="北方交通大学—思源楼"/>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9" descr="0952583433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1" descr="19楼"/>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2" descr="20055131012136649"/>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338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B2D3E9E-A95C-48F2-B4BF-A71542E0BE9A}" type="datetime1">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098742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A50F84E2-2D7A-43CF-AC90-352A289A783A}" type="datetime1">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98563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F12952B5-7A2F-4CC8-B7CE-9234E21C2837}" type="datetime1">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04896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633845" y="2507551"/>
            <a:ext cx="386715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4629150" y="2507551"/>
            <a:ext cx="38862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CE1DA07A-9201-4B4B-BAF2-015AFA30F520}" type="datetime1">
              <a:rPr lang="en-US" smtClean="0"/>
              <a:t>3/24/2022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6005698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en-US" smtClean="0"/>
              <a:t>3/24/2022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236750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en-US" smtClean="0"/>
              <a:t>3/24/2022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75595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AF6E2C9B-5FA2-460D-9BE7-B0812FC2A6FF}" type="datetime1">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27312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D374940-A916-4C8B-9648-02A2D3898F9E}" type="datetime1">
              <a:rPr lang="en-US" smtClean="0"/>
              <a:t>3/24/2022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57405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F4E5243-F52A-4D37-9694-EB26C6C31910}" type="datetime1">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28492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3A77B6E1-634A-48DC-9E8B-D894023267EF}" type="datetime1">
              <a:rPr lang="en-US" smtClean="0"/>
              <a:t>3/24/2022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756358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5586B75A-687E-405C-8A0B-8D00578BA2C3}" type="datetime1">
              <a:rPr lang="en-US" smtClean="0"/>
              <a:t>3/24/2022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4FAB73BC-B049-4115-A692-8D63A059BFB8}" type="slidenum">
              <a:rPr lang="en-US" smtClean="0"/>
              <a:t>‹#›</a:t>
            </a:fld>
            <a:endParaRPr lang="en-US"/>
          </a:p>
        </p:txBody>
      </p:sp>
      <p:pic>
        <p:nvPicPr>
          <p:cNvPr id="7" name="Picture 12" descr="badgeb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00116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png"/><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Haiming Liu </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liuhaiming@bjtu.edu.cn</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920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304800" y="2209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Electric Power:</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 power outages, long-term health hazards (radiation).</a:t>
            </a:r>
          </a:p>
          <a:p>
            <a:pPr eaLnBrk="1" hangingPunct="1"/>
            <a:endParaRPr lang="en-US" altLang="zh-CN" dirty="0" smtClean="0">
              <a:latin typeface="Cambria" panose="02040503050406030204" pitchFamily="18" charset="0"/>
            </a:endParaRPr>
          </a:p>
        </p:txBody>
      </p:sp>
      <p:pic>
        <p:nvPicPr>
          <p:cNvPr id="6" name="图片 5"/>
          <p:cNvPicPr>
            <a:picLocks noChangeAspect="1"/>
          </p:cNvPicPr>
          <p:nvPr/>
        </p:nvPicPr>
        <p:blipFill>
          <a:blip r:embed="rId4"/>
          <a:stretch>
            <a:fillRect/>
          </a:stretch>
        </p:blipFill>
        <p:spPr>
          <a:xfrm>
            <a:off x="876300" y="3428999"/>
            <a:ext cx="7467600" cy="2771775"/>
          </a:xfrm>
          <a:prstGeom prst="rect">
            <a:avLst/>
          </a:prstGeom>
        </p:spPr>
      </p:pic>
    </p:spTree>
    <p:extLst>
      <p:ext uri="{BB962C8B-B14F-4D97-AF65-F5344CB8AC3E}">
        <p14:creationId xmlns:p14="http://schemas.microsoft.com/office/powerpoint/2010/main" val="395173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53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152400" y="2209800"/>
            <a:ext cx="87630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b="1" u="sng" dirty="0" smtClean="0">
                <a:latin typeface="Cambria" panose="02040503050406030204" pitchFamily="18" charset="0"/>
              </a:rPr>
              <a:t>Money Management:</a:t>
            </a:r>
            <a:r>
              <a:rPr lang="en-US" altLang="zh-CN" dirty="0" smtClean="0">
                <a:latin typeface="Cambria" panose="02040503050406030204" pitchFamily="18" charset="0"/>
              </a:rPr>
              <a:t>  Fraud, violation of privacy, shutdown of stock exchanges and banks, negative interest rates.</a:t>
            </a:r>
          </a:p>
          <a:p>
            <a:pPr eaLnBrk="1" hangingPunct="1">
              <a:lnSpc>
                <a:spcPct val="80000"/>
              </a:lnSpc>
            </a:pPr>
            <a:r>
              <a:rPr lang="en-US" altLang="zh-CN" b="1" u="sng" dirty="0" smtClean="0">
                <a:latin typeface="Cambria" panose="02040503050406030204" pitchFamily="18" charset="0"/>
              </a:rPr>
              <a:t>Control of Elections:</a:t>
            </a:r>
            <a:r>
              <a:rPr lang="en-US" altLang="zh-CN" dirty="0" smtClean="0">
                <a:latin typeface="Cambria" panose="02040503050406030204" pitchFamily="18" charset="0"/>
              </a:rPr>
              <a:t>  Wrong results (intentional or non-intentional).</a:t>
            </a:r>
          </a:p>
          <a:p>
            <a:pPr eaLnBrk="1" hangingPunct="1">
              <a:lnSpc>
                <a:spcPct val="90000"/>
              </a:lnSpc>
            </a:pPr>
            <a:r>
              <a:rPr lang="en-US" altLang="zh-CN" b="1" u="sng" dirty="0" smtClean="0">
                <a:latin typeface="Cambria" panose="02040503050406030204" pitchFamily="18" charset="0"/>
              </a:rPr>
              <a:t>Control of Jails:</a:t>
            </a:r>
            <a:r>
              <a:rPr lang="en-US" altLang="zh-CN" dirty="0" smtClean="0">
                <a:latin typeface="Cambria" panose="02040503050406030204" pitchFamily="18" charset="0"/>
              </a:rPr>
              <a:t>  Technology-aided escape attempts and successes, accidental release of inmates, failures in software controlled locks.</a:t>
            </a:r>
          </a:p>
          <a:p>
            <a:pPr eaLnBrk="1" hangingPunct="1">
              <a:lnSpc>
                <a:spcPct val="70000"/>
              </a:lnSpc>
            </a:pPr>
            <a:r>
              <a:rPr lang="en-US" altLang="zh-CN" b="1" u="sng" dirty="0" smtClean="0">
                <a:latin typeface="Cambria" panose="02040503050406030204" pitchFamily="18" charset="0"/>
              </a:rPr>
              <a:t>Law Enforcement:</a:t>
            </a:r>
            <a:r>
              <a:rPr lang="en-US" altLang="zh-CN" dirty="0" smtClean="0">
                <a:latin typeface="Cambria" panose="02040503050406030204" pitchFamily="18" charset="0"/>
              </a:rPr>
              <a:t>  False arrests and imprisonments.</a:t>
            </a:r>
          </a:p>
        </p:txBody>
      </p:sp>
      <p:pic>
        <p:nvPicPr>
          <p:cNvPr id="2" name="图片 1"/>
          <p:cNvPicPr>
            <a:picLocks noChangeAspect="1"/>
          </p:cNvPicPr>
          <p:nvPr/>
        </p:nvPicPr>
        <p:blipFill>
          <a:blip r:embed="rId4"/>
          <a:stretch>
            <a:fillRect/>
          </a:stretch>
        </p:blipFill>
        <p:spPr>
          <a:xfrm>
            <a:off x="727910" y="1339516"/>
            <a:ext cx="7840579" cy="5218885"/>
          </a:xfrm>
          <a:prstGeom prst="rect">
            <a:avLst/>
          </a:prstGeom>
        </p:spPr>
      </p:pic>
    </p:spTree>
    <p:extLst>
      <p:ext uri="{BB962C8B-B14F-4D97-AF65-F5344CB8AC3E}">
        <p14:creationId xmlns:p14="http://schemas.microsoft.com/office/powerpoint/2010/main" val="41121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 y="1981200"/>
            <a:ext cx="9144000" cy="4388087"/>
          </a:xfrm>
          <a:prstGeom prst="rect">
            <a:avLst/>
          </a:prstGeom>
        </p:spPr>
      </p:pic>
    </p:spTree>
    <p:extLst>
      <p:ext uri="{BB962C8B-B14F-4D97-AF65-F5344CB8AC3E}">
        <p14:creationId xmlns:p14="http://schemas.microsoft.com/office/powerpoint/2010/main" val="754170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3" name="图片 2"/>
          <p:cNvPicPr>
            <a:picLocks noChangeAspect="1"/>
          </p:cNvPicPr>
          <p:nvPr/>
        </p:nvPicPr>
        <p:blipFill>
          <a:blip r:embed="rId3"/>
          <a:stretch>
            <a:fillRect/>
          </a:stretch>
        </p:blipFill>
        <p:spPr>
          <a:xfrm>
            <a:off x="1271587" y="1524000"/>
            <a:ext cx="7578572" cy="3962400"/>
          </a:xfrm>
          <a:prstGeom prst="rect">
            <a:avLst/>
          </a:prstGeom>
        </p:spPr>
      </p:pic>
    </p:spTree>
    <p:extLst>
      <p:ext uri="{BB962C8B-B14F-4D97-AF65-F5344CB8AC3E}">
        <p14:creationId xmlns:p14="http://schemas.microsoft.com/office/powerpoint/2010/main" val="172001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179278" y="1371600"/>
            <a:ext cx="8937843" cy="4267200"/>
          </a:xfrm>
          <a:prstGeom prst="rect">
            <a:avLst/>
          </a:prstGeom>
        </p:spPr>
      </p:pic>
    </p:spTree>
    <p:extLst>
      <p:ext uri="{BB962C8B-B14F-4D97-AF65-F5344CB8AC3E}">
        <p14:creationId xmlns:p14="http://schemas.microsoft.com/office/powerpoint/2010/main" val="1136119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3" name="图片 2"/>
          <p:cNvPicPr>
            <a:picLocks noChangeAspect="1"/>
          </p:cNvPicPr>
          <p:nvPr/>
        </p:nvPicPr>
        <p:blipFill>
          <a:blip r:embed="rId3"/>
          <a:stretch>
            <a:fillRect/>
          </a:stretch>
        </p:blipFill>
        <p:spPr>
          <a:xfrm>
            <a:off x="166614" y="1752600"/>
            <a:ext cx="8939286" cy="4038600"/>
          </a:xfrm>
          <a:prstGeom prst="rect">
            <a:avLst/>
          </a:prstGeom>
        </p:spPr>
      </p:pic>
    </p:spTree>
    <p:extLst>
      <p:ext uri="{BB962C8B-B14F-4D97-AF65-F5344CB8AC3E}">
        <p14:creationId xmlns:p14="http://schemas.microsoft.com/office/powerpoint/2010/main" val="29634587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3" name="图片 2"/>
          <p:cNvPicPr>
            <a:picLocks noChangeAspect="1"/>
          </p:cNvPicPr>
          <p:nvPr/>
        </p:nvPicPr>
        <p:blipFill>
          <a:blip r:embed="rId3"/>
          <a:stretch>
            <a:fillRect/>
          </a:stretch>
        </p:blipFill>
        <p:spPr>
          <a:xfrm>
            <a:off x="80963" y="2133600"/>
            <a:ext cx="9063037" cy="3110900"/>
          </a:xfrm>
          <a:prstGeom prst="rect">
            <a:avLst/>
          </a:prstGeom>
        </p:spPr>
      </p:pic>
    </p:spTree>
    <p:extLst>
      <p:ext uri="{BB962C8B-B14F-4D97-AF65-F5344CB8AC3E}">
        <p14:creationId xmlns:p14="http://schemas.microsoft.com/office/powerpoint/2010/main" val="7675470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Discussion …</a:t>
            </a:r>
          </a:p>
        </p:txBody>
      </p:sp>
      <p:sp>
        <p:nvSpPr>
          <p:cNvPr id="4" name="Rectangle 3"/>
          <p:cNvSpPr txBox="1">
            <a:spLocks noChangeArrowheads="1"/>
          </p:cNvSpPr>
          <p:nvPr/>
        </p:nvSpPr>
        <p:spPr bwMode="auto">
          <a:xfrm>
            <a:off x="533400" y="2209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Have you heard of other software bugs?</a:t>
            </a:r>
          </a:p>
          <a:p>
            <a:pPr lvl="1" eaLnBrk="1" hangingPunct="1"/>
            <a:r>
              <a:rPr lang="en-US" altLang="zh-CN" dirty="0" smtClean="0">
                <a:latin typeface="Cambria" panose="02040503050406030204" pitchFamily="18" charset="0"/>
              </a:rPr>
              <a:t>In the media?</a:t>
            </a:r>
          </a:p>
          <a:p>
            <a:pPr lvl="1" eaLnBrk="1" hangingPunct="1"/>
            <a:r>
              <a:rPr lang="en-US" altLang="zh-CN" dirty="0" smtClean="0">
                <a:latin typeface="Cambria" panose="02040503050406030204" pitchFamily="18" charset="0"/>
              </a:rPr>
              <a:t>From personal experience?</a:t>
            </a:r>
          </a:p>
          <a:p>
            <a:pPr eaLnBrk="1" hangingPunct="1"/>
            <a:r>
              <a:rPr lang="en-US" altLang="zh-CN" dirty="0" smtClean="0">
                <a:latin typeface="Cambria" panose="02040503050406030204" pitchFamily="18" charset="0"/>
              </a:rPr>
              <a:t>Does this embarrass you as a future software engineer?</a:t>
            </a:r>
          </a:p>
        </p:txBody>
      </p:sp>
    </p:spTree>
    <p:extLst>
      <p:ext uri="{BB962C8B-B14F-4D97-AF65-F5344CB8AC3E}">
        <p14:creationId xmlns:p14="http://schemas.microsoft.com/office/powerpoint/2010/main" val="4056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19200" y="762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Most bugs are not because of mistakes in the code …</a:t>
            </a:r>
          </a:p>
        </p:txBody>
      </p:sp>
      <p:sp>
        <p:nvSpPr>
          <p:cNvPr id="4" name="Rectangle 3"/>
          <p:cNvSpPr txBox="1">
            <a:spLocks noChangeArrowheads="1"/>
          </p:cNvSpPr>
          <p:nvPr/>
        </p:nvSpPr>
        <p:spPr bwMode="auto">
          <a:xfrm>
            <a:off x="5105400" y="3055257"/>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solidFill>
                  <a:srgbClr val="12357C"/>
                </a:solidFill>
                <a:latin typeface="Cambria" panose="02040503050406030204" pitchFamily="18" charset="0"/>
              </a:rPr>
              <a:t>Specification</a:t>
            </a:r>
            <a:r>
              <a:rPr lang="en-US" altLang="zh-CN" dirty="0" smtClean="0">
                <a:latin typeface="Cambria" panose="02040503050406030204" pitchFamily="18" charset="0"/>
              </a:rPr>
              <a:t> (~= 55%)</a:t>
            </a:r>
          </a:p>
          <a:p>
            <a:pPr eaLnBrk="1" hangingPunct="1"/>
            <a:r>
              <a:rPr lang="en-US" altLang="zh-CN" dirty="0" smtClean="0">
                <a:latin typeface="Cambria" panose="02040503050406030204" pitchFamily="18" charset="0"/>
              </a:rPr>
              <a:t>Design (~= 25%)</a:t>
            </a:r>
          </a:p>
          <a:p>
            <a:pPr eaLnBrk="1" hangingPunct="1"/>
            <a:r>
              <a:rPr lang="en-US" altLang="zh-CN" dirty="0" smtClean="0">
                <a:latin typeface="Cambria" panose="02040503050406030204" pitchFamily="18" charset="0"/>
              </a:rPr>
              <a:t>Code (~= 15%)</a:t>
            </a:r>
          </a:p>
          <a:p>
            <a:pPr eaLnBrk="1" hangingPunct="1"/>
            <a:r>
              <a:rPr lang="en-US" altLang="zh-CN" dirty="0" smtClean="0">
                <a:latin typeface="Cambria" panose="02040503050406030204" pitchFamily="18" charset="0"/>
              </a:rPr>
              <a:t>Other (~= 5%)</a:t>
            </a:r>
          </a:p>
        </p:txBody>
      </p:sp>
      <p:graphicFrame>
        <p:nvGraphicFramePr>
          <p:cNvPr id="7" name="图表 6"/>
          <p:cNvGraphicFramePr/>
          <p:nvPr>
            <p:extLst>
              <p:ext uri="{D42A27DB-BD31-4B8C-83A1-F6EECF244321}">
                <p14:modId xmlns:p14="http://schemas.microsoft.com/office/powerpoint/2010/main" val="454775501"/>
              </p:ext>
            </p:extLst>
          </p:nvPr>
        </p:nvGraphicFramePr>
        <p:xfrm>
          <a:off x="-304800" y="2438400"/>
          <a:ext cx="6096000" cy="4064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6919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nodeType="clickEffect">
                                  <p:stCondLst>
                                    <p:cond delay="0"/>
                                  </p:stCondLst>
                                  <p:childTnLst>
                                    <p:animClr clrSpc="rgb" dir="cw">
                                      <p:cBhvr override="childStyle">
                                        <p:cTn id="30" dur="500" fill="hold"/>
                                        <p:tgtEl>
                                          <p:spTgt spid="4">
                                            <p:txEl>
                                              <p:pRg st="0" end="0"/>
                                            </p:txEl>
                                          </p:spTgt>
                                        </p:tgtEl>
                                        <p:attrNameLst>
                                          <p:attrName>style.color</p:attrName>
                                        </p:attrNameLst>
                                      </p:cBhvr>
                                      <p:to>
                                        <a:srgbClr val="FF0000"/>
                                      </p:to>
                                    </p:animClr>
                                    <p:animClr clrSpc="rgb" dir="cw">
                                      <p:cBhvr>
                                        <p:cTn id="31" dur="500" fill="hold"/>
                                        <p:tgtEl>
                                          <p:spTgt spid="4">
                                            <p:txEl>
                                              <p:pRg st="0" end="0"/>
                                            </p:txEl>
                                          </p:spTgt>
                                        </p:tgtEl>
                                        <p:attrNameLst>
                                          <p:attrName>fillcolor</p:attrName>
                                        </p:attrNameLst>
                                      </p:cBhvr>
                                      <p:to>
                                        <a:srgbClr val="FF0000"/>
                                      </p:to>
                                    </p:animClr>
                                    <p:set>
                                      <p:cBhvr>
                                        <p:cTn id="32" dur="500" fill="hold"/>
                                        <p:tgtEl>
                                          <p:spTgt spid="4">
                                            <p:txEl>
                                              <p:pRg st="0" end="0"/>
                                            </p:txEl>
                                          </p:spTgt>
                                        </p:tgtEl>
                                        <p:attrNameLst>
                                          <p:attrName>fill.type</p:attrName>
                                        </p:attrNameLst>
                                      </p:cBhvr>
                                      <p:to>
                                        <p:strVal val="solid"/>
                                      </p:to>
                                    </p:set>
                                    <p:set>
                                      <p:cBhvr>
                                        <p:cTn id="33" dur="500" fill="hold"/>
                                        <p:tgtEl>
                                          <p:spTgt spid="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Principle of Testing</a:t>
            </a: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r>
              <a:rPr lang="zh-CN" altLang="en-US" dirty="0">
                <a:latin typeface="Cambria" panose="02040503050406030204" pitchFamily="18" charset="0"/>
              </a:rPr>
              <a:t>（</a:t>
            </a:r>
            <a:r>
              <a:rPr lang="en-US" altLang="zh-CN" dirty="0">
                <a:latin typeface="Cambria" panose="02040503050406030204" pitchFamily="18" charset="0"/>
              </a:rPr>
              <a:t>SPEC</a:t>
            </a:r>
            <a:r>
              <a:rPr lang="zh-CN" altLang="en-US" dirty="0">
                <a:latin typeface="Cambria" panose="02040503050406030204" pitchFamily="18" charset="0"/>
              </a:rPr>
              <a:t>）</a:t>
            </a:r>
            <a:r>
              <a:rPr lang="en-US" altLang="zh-CN" dirty="0" smtClean="0">
                <a:latin typeface="Cambria" panose="02040503050406030204" pitchFamily="18" charset="0"/>
              </a:rPr>
              <a:t/>
            </a:r>
            <a:br>
              <a:rPr lang="en-US" altLang="zh-CN" dirty="0" smtClean="0">
                <a:latin typeface="Cambria" panose="02040503050406030204" pitchFamily="18" charset="0"/>
              </a:rPr>
            </a:br>
            <a:endParaRPr lang="en-US" altLang="zh-CN" dirty="0" smtClean="0">
              <a:latin typeface="Cambria" panose="02040503050406030204" pitchFamily="18" charset="0"/>
            </a:endParaRPr>
          </a:p>
        </p:txBody>
      </p:sp>
      <p:pic>
        <p:nvPicPr>
          <p:cNvPr id="5" name="Picture 6" descr="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2284412"/>
            <a:ext cx="5975350" cy="41925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76200" y="3048000"/>
            <a:ext cx="2667000" cy="21882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1">
              <a:spcBef>
                <a:spcPct val="30000"/>
              </a:spcBef>
              <a:buClr>
                <a:srgbClr val="3366FF"/>
              </a:buClr>
              <a:buSzPct val="80000"/>
              <a:buFont typeface="Wingdings" panose="05000000000000000000" pitchFamily="2" charset="2"/>
              <a:buChar char="p"/>
            </a:pPr>
            <a:r>
              <a:rPr lang="en-US" altLang="zh-CN" sz="1800" dirty="0">
                <a:latin typeface="Cambria" panose="02040503050406030204" pitchFamily="18" charset="0"/>
              </a:rPr>
              <a:t> </a:t>
            </a:r>
            <a:r>
              <a:rPr lang="en-US" altLang="zh-CN" sz="1800" i="1" dirty="0">
                <a:latin typeface="Cambria" panose="02040503050406030204" pitchFamily="18" charset="0"/>
              </a:rPr>
              <a:t>not written.</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thorough enough.</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constantly changing.</a:t>
            </a:r>
          </a:p>
          <a:p>
            <a:pPr lvl="1">
              <a:spcBef>
                <a:spcPct val="30000"/>
              </a:spcBef>
              <a:buClr>
                <a:srgbClr val="3366FF"/>
              </a:buClr>
              <a:buSzPct val="80000"/>
              <a:buFont typeface="Wingdings" panose="05000000000000000000" pitchFamily="2" charset="2"/>
              <a:buChar char="p"/>
            </a:pPr>
            <a:r>
              <a:rPr lang="en-US" altLang="zh-CN" sz="1800" i="1" dirty="0">
                <a:latin typeface="Cambria" panose="02040503050406030204" pitchFamily="18" charset="0"/>
              </a:rPr>
              <a:t> not communicated to the entire team in a timely manner</a:t>
            </a:r>
            <a:r>
              <a:rPr lang="en-US" altLang="zh-CN" sz="1800" dirty="0">
                <a:latin typeface="Cambria" panose="02040503050406030204" pitchFamily="18" charset="0"/>
              </a:rPr>
              <a:t>.</a:t>
            </a:r>
          </a:p>
        </p:txBody>
      </p:sp>
      <p:sp>
        <p:nvSpPr>
          <p:cNvPr id="4" name="矩形 3"/>
          <p:cNvSpPr/>
          <p:nvPr/>
        </p:nvSpPr>
        <p:spPr>
          <a:xfrm>
            <a:off x="2371583" y="1772455"/>
            <a:ext cx="4553234" cy="461665"/>
          </a:xfrm>
          <a:prstGeom prst="rect">
            <a:avLst/>
          </a:prstGeom>
        </p:spPr>
        <p:txBody>
          <a:bodyPr wrap="none">
            <a:spAutoFit/>
          </a:bodyPr>
          <a:lstStyle/>
          <a:p>
            <a:pPr eaLnBrk="1" hangingPunct="1"/>
            <a:r>
              <a:rPr lang="en-US" altLang="zh-CN" dirty="0">
                <a:latin typeface="Cambria" panose="02040503050406030204" pitchFamily="18" charset="0"/>
              </a:rPr>
              <a:t>“</a:t>
            </a:r>
            <a:r>
              <a:rPr lang="en-US" altLang="zh-CN" dirty="0">
                <a:solidFill>
                  <a:srgbClr val="FF0000"/>
                </a:solidFill>
                <a:latin typeface="Cambria" panose="02040503050406030204" pitchFamily="18" charset="0"/>
              </a:rPr>
              <a:t>if you can’t say it, you can’t do it</a:t>
            </a:r>
            <a:r>
              <a:rPr lang="en-US" altLang="zh-CN" dirty="0">
                <a:latin typeface="Cambria" panose="02040503050406030204" pitchFamily="18" charset="0"/>
              </a:rPr>
              <a:t>”</a:t>
            </a:r>
          </a:p>
        </p:txBody>
      </p:sp>
      <p:pic>
        <p:nvPicPr>
          <p:cNvPr id="6146" name="Picture 2" descr="CS 1111: Introduction to Programm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72455"/>
            <a:ext cx="8982075" cy="37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69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524315"/>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smtClean="0">
                <a:solidFill>
                  <a:srgbClr val="FF0000"/>
                </a:solidFill>
                <a:latin typeface="Cambria" panose="02040503050406030204" pitchFamily="18" charset="0"/>
              </a:rPr>
              <a:t>Week 2-3:        Principles of Testing</a:t>
            </a:r>
          </a:p>
          <a:p>
            <a:r>
              <a:rPr lang="en-US" altLang="zh-CN" dirty="0" smtClean="0">
                <a:solidFill>
                  <a:srgbClr val="132584"/>
                </a:solidFill>
                <a:latin typeface="Cambria" panose="02040503050406030204" pitchFamily="18" charset="0"/>
              </a:rPr>
              <a:t>Week </a:t>
            </a:r>
            <a:r>
              <a:rPr lang="en-US" altLang="zh-CN" dirty="0">
                <a:solidFill>
                  <a:srgbClr val="132584"/>
                </a:solidFill>
                <a:latin typeface="Cambria" panose="02040503050406030204" pitchFamily="18" charset="0"/>
              </a:rPr>
              <a:t>4:            Test Cases</a:t>
            </a:r>
          </a:p>
          <a:p>
            <a:r>
              <a:rPr lang="en-US" altLang="zh-CN" dirty="0">
                <a:solidFill>
                  <a:srgbClr val="132584"/>
                </a:solidFill>
                <a:latin typeface="Cambria" panose="02040503050406030204" pitchFamily="18" charset="0"/>
              </a:rPr>
              <a:t>Week 5-6:        Black Box Testing </a:t>
            </a:r>
          </a:p>
          <a:p>
            <a:r>
              <a:rPr lang="en-US" altLang="zh-CN" dirty="0">
                <a:solidFill>
                  <a:srgbClr val="132584"/>
                </a:solidFill>
                <a:latin typeface="Cambria" panose="02040503050406030204" pitchFamily="18" charset="0"/>
              </a:rPr>
              <a:t>Week 7-9:        White Box Testing</a:t>
            </a:r>
          </a:p>
          <a:p>
            <a:r>
              <a:rPr lang="en-US" altLang="zh-CN" dirty="0">
                <a:solidFill>
                  <a:srgbClr val="132584"/>
                </a:solidFill>
                <a:latin typeface="Cambria" panose="02040503050406030204" pitchFamily="18" charset="0"/>
              </a:rPr>
              <a:t>Week 10:	Integration Testing and System Testing </a:t>
            </a:r>
          </a:p>
          <a:p>
            <a:r>
              <a:rPr lang="en-US" altLang="zh-CN" dirty="0" smtClean="0">
                <a:solidFill>
                  <a:srgbClr val="132584"/>
                </a:solidFill>
                <a:latin typeface="Cambria" panose="02040503050406030204" pitchFamily="18" charset="0"/>
              </a:rPr>
              <a:t>Week 11:  	</a:t>
            </a:r>
            <a:r>
              <a:rPr lang="en-US" altLang="zh-CN" dirty="0">
                <a:solidFill>
                  <a:srgbClr val="132584"/>
                </a:solidFill>
                <a:latin typeface="Cambria" panose="02040503050406030204" pitchFamily="18" charset="0"/>
              </a:rPr>
              <a:t>Usability Testing and Accessibility Testing</a:t>
            </a:r>
          </a:p>
          <a:p>
            <a:r>
              <a:rPr lang="en-US" altLang="zh-CN" dirty="0" smtClean="0">
                <a:solidFill>
                  <a:srgbClr val="132584"/>
                </a:solidFill>
                <a:latin typeface="Cambria" panose="02040503050406030204" pitchFamily="18" charset="0"/>
              </a:rPr>
              <a:t>Week 12:        	</a:t>
            </a:r>
            <a:r>
              <a:rPr lang="en-US" altLang="zh-CN" dirty="0">
                <a:solidFill>
                  <a:srgbClr val="132584"/>
                </a:solidFill>
                <a:latin typeface="Cambria" panose="02040503050406030204" pitchFamily="18" charset="0"/>
              </a:rPr>
              <a:t>Security </a:t>
            </a:r>
            <a:r>
              <a:rPr lang="en-US" altLang="zh-CN" dirty="0" smtClean="0">
                <a:solidFill>
                  <a:srgbClr val="132584"/>
                </a:solidFill>
                <a:latin typeface="Cambria" panose="02040503050406030204" pitchFamily="18" charset="0"/>
              </a:rPr>
              <a:t>Testing</a:t>
            </a:r>
          </a:p>
          <a:p>
            <a:r>
              <a:rPr lang="en-US" altLang="zh-CN" dirty="0" smtClean="0">
                <a:solidFill>
                  <a:srgbClr val="132584"/>
                </a:solidFill>
                <a:latin typeface="Cambria" panose="02040503050406030204" pitchFamily="18" charset="0"/>
              </a:rPr>
              <a:t>Week 13:	</a:t>
            </a:r>
            <a:r>
              <a:rPr lang="en-US" altLang="zh-CN" dirty="0">
                <a:solidFill>
                  <a:srgbClr val="132584"/>
                </a:solidFill>
                <a:latin typeface="Cambria" panose="02040503050406030204" pitchFamily="18" charset="0"/>
              </a:rPr>
              <a:t>Mutation </a:t>
            </a:r>
            <a:r>
              <a:rPr lang="en-US" altLang="zh-CN" dirty="0" smtClean="0">
                <a:solidFill>
                  <a:srgbClr val="132584"/>
                </a:solidFill>
                <a:latin typeface="Cambria" panose="02040503050406030204" pitchFamily="18" charset="0"/>
              </a:rPr>
              <a:t>Testing</a:t>
            </a:r>
          </a:p>
          <a:p>
            <a:r>
              <a:rPr lang="en-US" altLang="zh-CN" dirty="0">
                <a:solidFill>
                  <a:srgbClr val="132584"/>
                </a:solidFill>
                <a:latin typeface="Cambria" panose="02040503050406030204" pitchFamily="18" charset="0"/>
              </a:rPr>
              <a:t>Week 14</a:t>
            </a:r>
            <a:r>
              <a:rPr lang="en-US" altLang="zh-CN" dirty="0" smtClean="0">
                <a:solidFill>
                  <a:srgbClr val="132584"/>
                </a:solidFill>
                <a:latin typeface="Cambria" panose="02040503050406030204" pitchFamily="18" charset="0"/>
              </a:rPr>
              <a:t>:</a:t>
            </a:r>
            <a:r>
              <a:rPr lang="en-US" altLang="zh-CN" dirty="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Software Quality</a:t>
            </a:r>
          </a:p>
          <a:p>
            <a:r>
              <a:rPr lang="en-US" altLang="zh-CN" dirty="0" smtClean="0">
                <a:solidFill>
                  <a:srgbClr val="132584"/>
                </a:solidFill>
                <a:latin typeface="Cambria" panose="02040503050406030204" pitchFamily="18" charset="0"/>
              </a:rPr>
              <a:t>Week 15:	Review I</a:t>
            </a:r>
          </a:p>
          <a:p>
            <a:r>
              <a:rPr lang="en-US" altLang="zh-CN" dirty="0" smtClean="0">
                <a:solidFill>
                  <a:srgbClr val="132584"/>
                </a:solidFill>
                <a:latin typeface="Cambria" panose="02040503050406030204" pitchFamily="18" charset="0"/>
              </a:rPr>
              <a:t>Week 16:	</a:t>
            </a:r>
            <a:r>
              <a:rPr lang="en-US" altLang="zh-CN" dirty="0">
                <a:solidFill>
                  <a:srgbClr val="132584"/>
                </a:solidFill>
                <a:latin typeface="Cambria" panose="02040503050406030204" pitchFamily="18" charset="0"/>
              </a:rPr>
              <a:t>Review </a:t>
            </a:r>
            <a:r>
              <a:rPr lang="en-US" altLang="zh-CN" dirty="0" smtClean="0">
                <a:solidFill>
                  <a:srgbClr val="132584"/>
                </a:solidFill>
                <a:latin typeface="Cambria" panose="02040503050406030204" pitchFamily="18" charset="0"/>
              </a:rPr>
              <a:t>II</a:t>
            </a:r>
          </a:p>
        </p:txBody>
      </p:sp>
      <p:sp>
        <p:nvSpPr>
          <p:cNvPr id="2" name="标题 1"/>
          <p:cNvSpPr>
            <a:spLocks noGrp="1"/>
          </p:cNvSpPr>
          <p:nvPr>
            <p:ph type="title"/>
          </p:nvPr>
        </p:nvSpPr>
        <p:spPr>
          <a:xfrm>
            <a:off x="1524000" y="230973"/>
            <a:ext cx="6705600" cy="838200"/>
          </a:xfrm>
        </p:spPr>
        <p:txBody>
          <a:bodyPr>
            <a:normAutofit fontScale="90000"/>
          </a:bodyPr>
          <a:lstStyle/>
          <a:p>
            <a:r>
              <a:rPr lang="en-US" altLang="zh-CN" dirty="0"/>
              <a:t>16 Weeks Plan</a:t>
            </a:r>
            <a:br>
              <a:rPr lang="en-US" altLang="zh-CN" dirty="0"/>
            </a:br>
            <a:endParaRPr lang="zh-CN" altLang="en-US" dirty="0"/>
          </a:p>
        </p:txBody>
      </p:sp>
    </p:spTree>
    <p:extLst>
      <p:ext uri="{BB962C8B-B14F-4D97-AF65-F5344CB8AC3E}">
        <p14:creationId xmlns:p14="http://schemas.microsoft.com/office/powerpoint/2010/main" val="26496501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0095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Specification</a:t>
            </a:r>
            <a:br>
              <a:rPr lang="en-US" altLang="zh-CN" dirty="0" smtClean="0">
                <a:latin typeface="Cambria" panose="02040503050406030204" pitchFamily="18" charset="0"/>
              </a:rPr>
            </a:br>
            <a:r>
              <a:rPr lang="en-US" altLang="zh-CN" sz="3200" dirty="0" smtClean="0">
                <a:latin typeface="Cambria" panose="02040503050406030204" pitchFamily="18" charset="0"/>
              </a:rPr>
              <a:t>“</a:t>
            </a:r>
            <a:r>
              <a:rPr lang="en-US" altLang="zh-CN" sz="3200" dirty="0" smtClean="0">
                <a:solidFill>
                  <a:srgbClr val="FF0000"/>
                </a:solidFill>
                <a:latin typeface="Cambria" panose="02040503050406030204" pitchFamily="18" charset="0"/>
              </a:rPr>
              <a:t>if you can’t say it, you can’t do it</a:t>
            </a:r>
            <a:r>
              <a:rPr lang="en-US" altLang="zh-CN" sz="3200" dirty="0" smtClean="0">
                <a:latin typeface="Cambria" panose="02040503050406030204" pitchFamily="18" charset="0"/>
              </a:rPr>
              <a:t>”</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231820" y="2362200"/>
            <a:ext cx="868358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You have to know what your product is before you can say if it has a bug.</a:t>
            </a:r>
          </a:p>
          <a:p>
            <a:pPr eaLnBrk="1" hangingPunct="1">
              <a:lnSpc>
                <a:spcPct val="90000"/>
              </a:lnSpc>
            </a:pPr>
            <a:r>
              <a:rPr lang="en-US" altLang="zh-CN" dirty="0" smtClean="0">
                <a:latin typeface="Cambria" panose="02040503050406030204" pitchFamily="18" charset="0"/>
              </a:rPr>
              <a:t>A </a:t>
            </a:r>
            <a:r>
              <a:rPr lang="en-US" altLang="zh-CN" i="1" dirty="0" smtClean="0">
                <a:solidFill>
                  <a:srgbClr val="FF0000"/>
                </a:solidFill>
                <a:latin typeface="Cambria" panose="02040503050406030204" pitchFamily="18" charset="0"/>
              </a:rPr>
              <a:t>specification</a:t>
            </a:r>
            <a:r>
              <a:rPr lang="en-US" altLang="zh-CN" dirty="0" smtClean="0">
                <a:latin typeface="Cambria" panose="02040503050406030204" pitchFamily="18" charset="0"/>
              </a:rPr>
              <a:t> defines the product being created and includes:</a:t>
            </a:r>
          </a:p>
          <a:p>
            <a:pPr lvl="1" eaLnBrk="1" hangingPunct="1">
              <a:lnSpc>
                <a:spcPct val="90000"/>
              </a:lnSpc>
            </a:pPr>
            <a:r>
              <a:rPr lang="en-US" altLang="zh-CN" dirty="0" smtClean="0">
                <a:latin typeface="Cambria" panose="02040503050406030204" pitchFamily="18" charset="0"/>
              </a:rPr>
              <a:t>Functional requirements that describes the features the product will support. E.g., on a word processor</a:t>
            </a:r>
          </a:p>
          <a:p>
            <a:pPr lvl="2" eaLnBrk="1" hangingPunct="1">
              <a:lnSpc>
                <a:spcPct val="90000"/>
              </a:lnSpc>
            </a:pPr>
            <a:r>
              <a:rPr lang="en-US" altLang="zh-CN" sz="2000" dirty="0" smtClean="0">
                <a:latin typeface="Cambria" panose="02040503050406030204" pitchFamily="18" charset="0"/>
              </a:rPr>
              <a:t>Save, print, check spelling, change font, … </a:t>
            </a:r>
          </a:p>
          <a:p>
            <a:pPr lvl="1" eaLnBrk="1" hangingPunct="1">
              <a:lnSpc>
                <a:spcPct val="90000"/>
              </a:lnSpc>
            </a:pPr>
            <a:r>
              <a:rPr lang="en-US" altLang="zh-CN" dirty="0" smtClean="0">
                <a:latin typeface="Cambria" panose="02040503050406030204" pitchFamily="18" charset="0"/>
              </a:rPr>
              <a:t>Non-functional requirements are constraints on the product. </a:t>
            </a:r>
            <a:r>
              <a:rPr lang="en-US" altLang="zh-CN" dirty="0" err="1" smtClean="0">
                <a:latin typeface="Cambria" panose="02040503050406030204" pitchFamily="18" charset="0"/>
              </a:rPr>
              <a:t>E.g</a:t>
            </a:r>
            <a:r>
              <a:rPr lang="en-US" altLang="zh-CN" dirty="0" smtClean="0">
                <a:latin typeface="Cambria" panose="02040503050406030204" pitchFamily="18" charset="0"/>
              </a:rPr>
              <a:t>, </a:t>
            </a:r>
          </a:p>
          <a:p>
            <a:pPr lvl="2" eaLnBrk="1" hangingPunct="1">
              <a:lnSpc>
                <a:spcPct val="90000"/>
              </a:lnSpc>
            </a:pPr>
            <a:r>
              <a:rPr lang="en-US" altLang="zh-CN" sz="2000" dirty="0" smtClean="0">
                <a:latin typeface="Cambria" panose="02040503050406030204" pitchFamily="18" charset="0"/>
              </a:rPr>
              <a:t>Security, reliability, user friendliness, platform, …</a:t>
            </a:r>
          </a:p>
        </p:txBody>
      </p:sp>
    </p:spTree>
    <p:extLst>
      <p:ext uri="{BB962C8B-B14F-4D97-AF65-F5344CB8AC3E}">
        <p14:creationId xmlns:p14="http://schemas.microsoft.com/office/powerpoint/2010/main" val="287190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fld id="{9B9B8C38-9CDD-45AC-AC2C-14EE04337B55}" type="slidenum">
              <a:rPr lang="zh-CN" altLang="en-US"/>
              <a:pPr/>
              <a:t>21</a:t>
            </a:fld>
            <a:endParaRPr lang="en-US" altLang="zh-CN"/>
          </a:p>
        </p:txBody>
      </p:sp>
      <p:sp>
        <p:nvSpPr>
          <p:cNvPr id="220163" name="Text Box 3"/>
          <p:cNvSpPr txBox="1">
            <a:spLocks noChangeArrowheads="1"/>
          </p:cNvSpPr>
          <p:nvPr/>
        </p:nvSpPr>
        <p:spPr bwMode="auto">
          <a:xfrm>
            <a:off x="663575" y="53467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dirty="0">
                <a:effectLst/>
                <a:latin typeface="Arial" panose="020B0604020202020204" pitchFamily="34" charset="0"/>
                <a:ea typeface="宋体" panose="02010600030101010101" pitchFamily="2" charset="-122"/>
              </a:rPr>
              <a:t>Unit Test</a:t>
            </a:r>
          </a:p>
        </p:txBody>
      </p:sp>
      <p:sp>
        <p:nvSpPr>
          <p:cNvPr id="220164" name="Text Box 4"/>
          <p:cNvSpPr txBox="1">
            <a:spLocks noChangeArrowheads="1"/>
          </p:cNvSpPr>
          <p:nvPr/>
        </p:nvSpPr>
        <p:spPr bwMode="auto">
          <a:xfrm>
            <a:off x="1954213" y="3619500"/>
            <a:ext cx="11160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Integration Test</a:t>
            </a:r>
          </a:p>
        </p:txBody>
      </p:sp>
      <p:sp>
        <p:nvSpPr>
          <p:cNvPr id="220165" name="Text Box 5"/>
          <p:cNvSpPr txBox="1">
            <a:spLocks noChangeArrowheads="1"/>
          </p:cNvSpPr>
          <p:nvPr/>
        </p:nvSpPr>
        <p:spPr bwMode="auto">
          <a:xfrm>
            <a:off x="3467100" y="3619500"/>
            <a:ext cx="10080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 Test</a:t>
            </a:r>
          </a:p>
        </p:txBody>
      </p:sp>
      <p:sp>
        <p:nvSpPr>
          <p:cNvPr id="220166" name="Text Box 6"/>
          <p:cNvSpPr txBox="1">
            <a:spLocks noChangeArrowheads="1"/>
          </p:cNvSpPr>
          <p:nvPr/>
        </p:nvSpPr>
        <p:spPr bwMode="auto">
          <a:xfrm>
            <a:off x="6059488" y="3619500"/>
            <a:ext cx="12239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Acceptance Test</a:t>
            </a:r>
          </a:p>
        </p:txBody>
      </p:sp>
      <p:sp>
        <p:nvSpPr>
          <p:cNvPr id="220167" name="Text Box 7"/>
          <p:cNvSpPr txBox="1">
            <a:spLocks noChangeArrowheads="1"/>
          </p:cNvSpPr>
          <p:nvPr/>
        </p:nvSpPr>
        <p:spPr bwMode="auto">
          <a:xfrm>
            <a:off x="7642225" y="3619500"/>
            <a:ext cx="12604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Installation Test</a:t>
            </a:r>
          </a:p>
        </p:txBody>
      </p:sp>
      <p:sp>
        <p:nvSpPr>
          <p:cNvPr id="220168" name="Text Box 8"/>
          <p:cNvSpPr txBox="1">
            <a:spLocks noChangeArrowheads="1"/>
          </p:cNvSpPr>
          <p:nvPr/>
        </p:nvSpPr>
        <p:spPr bwMode="auto">
          <a:xfrm>
            <a:off x="4833938" y="3619500"/>
            <a:ext cx="90011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System Test</a:t>
            </a:r>
          </a:p>
        </p:txBody>
      </p:sp>
      <p:sp>
        <p:nvSpPr>
          <p:cNvPr id="220169" name="Text Box 9"/>
          <p:cNvSpPr txBox="1">
            <a:spLocks noChangeArrowheads="1"/>
          </p:cNvSpPr>
          <p:nvPr/>
        </p:nvSpPr>
        <p:spPr bwMode="auto">
          <a:xfrm>
            <a:off x="658813" y="2070100"/>
            <a:ext cx="576262"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0" name="Text Box 10"/>
          <p:cNvSpPr txBox="1">
            <a:spLocks noChangeArrowheads="1"/>
          </p:cNvSpPr>
          <p:nvPr/>
        </p:nvSpPr>
        <p:spPr bwMode="auto">
          <a:xfrm>
            <a:off x="622300" y="3006725"/>
            <a:ext cx="576263"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Unit Test</a:t>
            </a:r>
          </a:p>
        </p:txBody>
      </p:sp>
      <p:sp>
        <p:nvSpPr>
          <p:cNvPr id="220171" name="Line 11"/>
          <p:cNvSpPr>
            <a:spLocks noChangeShapeType="1"/>
          </p:cNvSpPr>
          <p:nvPr/>
        </p:nvSpPr>
        <p:spPr bwMode="auto">
          <a:xfrm>
            <a:off x="1558925" y="1890713"/>
            <a:ext cx="0" cy="4464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2" name="Line 12"/>
          <p:cNvSpPr>
            <a:spLocks noChangeShapeType="1"/>
          </p:cNvSpPr>
          <p:nvPr/>
        </p:nvSpPr>
        <p:spPr bwMode="auto">
          <a:xfrm>
            <a:off x="1233488" y="2322513"/>
            <a:ext cx="288925"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3" name="Line 13"/>
          <p:cNvSpPr>
            <a:spLocks noChangeShapeType="1"/>
          </p:cNvSpPr>
          <p:nvPr/>
        </p:nvSpPr>
        <p:spPr bwMode="auto">
          <a:xfrm>
            <a:off x="1198563" y="3330575"/>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4" name="Line 14"/>
          <p:cNvSpPr>
            <a:spLocks noChangeShapeType="1"/>
          </p:cNvSpPr>
          <p:nvPr/>
        </p:nvSpPr>
        <p:spPr bwMode="auto">
          <a:xfrm>
            <a:off x="1239837" y="5670550"/>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5" name="Line 15"/>
          <p:cNvSpPr>
            <a:spLocks noChangeShapeType="1"/>
          </p:cNvSpPr>
          <p:nvPr/>
        </p:nvSpPr>
        <p:spPr bwMode="auto">
          <a:xfrm>
            <a:off x="15589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6" name="Line 16"/>
          <p:cNvSpPr>
            <a:spLocks noChangeShapeType="1"/>
          </p:cNvSpPr>
          <p:nvPr/>
        </p:nvSpPr>
        <p:spPr bwMode="auto">
          <a:xfrm>
            <a:off x="3070225"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7" name="Line 17"/>
          <p:cNvSpPr>
            <a:spLocks noChangeShapeType="1"/>
          </p:cNvSpPr>
          <p:nvPr/>
        </p:nvSpPr>
        <p:spPr bwMode="auto">
          <a:xfrm>
            <a:off x="2530475"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8" name="Line 18"/>
          <p:cNvSpPr>
            <a:spLocks noChangeShapeType="1"/>
          </p:cNvSpPr>
          <p:nvPr/>
        </p:nvSpPr>
        <p:spPr bwMode="auto">
          <a:xfrm>
            <a:off x="7283450" y="3906838"/>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79" name="Line 19"/>
          <p:cNvSpPr>
            <a:spLocks noChangeShapeType="1"/>
          </p:cNvSpPr>
          <p:nvPr/>
        </p:nvSpPr>
        <p:spPr bwMode="auto">
          <a:xfrm>
            <a:off x="5734050" y="3870325"/>
            <a:ext cx="360363"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0" name="Line 20"/>
          <p:cNvSpPr>
            <a:spLocks noChangeShapeType="1"/>
          </p:cNvSpPr>
          <p:nvPr/>
        </p:nvSpPr>
        <p:spPr bwMode="auto">
          <a:xfrm>
            <a:off x="4475163" y="3906838"/>
            <a:ext cx="360362" cy="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1" name="Line 21"/>
          <p:cNvSpPr>
            <a:spLocks noChangeShapeType="1"/>
          </p:cNvSpPr>
          <p:nvPr/>
        </p:nvSpPr>
        <p:spPr bwMode="auto">
          <a:xfrm>
            <a:off x="8255000" y="2611438"/>
            <a:ext cx="0" cy="10080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2" name="Line 22"/>
          <p:cNvSpPr>
            <a:spLocks noChangeShapeType="1"/>
          </p:cNvSpPr>
          <p:nvPr/>
        </p:nvSpPr>
        <p:spPr bwMode="auto">
          <a:xfrm>
            <a:off x="6670675"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3" name="Line 23"/>
          <p:cNvSpPr>
            <a:spLocks noChangeShapeType="1"/>
          </p:cNvSpPr>
          <p:nvPr/>
        </p:nvSpPr>
        <p:spPr bwMode="auto">
          <a:xfrm>
            <a:off x="5302250" y="2574925"/>
            <a:ext cx="0" cy="10080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4" name="Line 24"/>
          <p:cNvSpPr>
            <a:spLocks noChangeShapeType="1"/>
          </p:cNvSpPr>
          <p:nvPr/>
        </p:nvSpPr>
        <p:spPr bwMode="auto">
          <a:xfrm>
            <a:off x="3970338" y="2574925"/>
            <a:ext cx="3175" cy="1046163"/>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5" name="Line 25"/>
          <p:cNvSpPr>
            <a:spLocks noChangeShapeType="1"/>
          </p:cNvSpPr>
          <p:nvPr/>
        </p:nvSpPr>
        <p:spPr bwMode="auto">
          <a:xfrm>
            <a:off x="8291513" y="4159250"/>
            <a:ext cx="0" cy="971550"/>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220186" name="Text Box 26"/>
          <p:cNvSpPr txBox="1">
            <a:spLocks noChangeArrowheads="1"/>
          </p:cNvSpPr>
          <p:nvPr/>
        </p:nvSpPr>
        <p:spPr bwMode="auto">
          <a:xfrm>
            <a:off x="724246" y="3594302"/>
            <a:ext cx="428625" cy="1692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a:spAutoFit/>
          </a:bodyPr>
          <a:lstStyle/>
          <a:p>
            <a:pPr algn="ctr" eaLnBrk="1" hangingPunct="1">
              <a:spcBef>
                <a:spcPct val="50000"/>
              </a:spcBef>
            </a:pPr>
            <a:r>
              <a:rPr lang="en-US" altLang="zh-CN" sz="1600" b="1" dirty="0">
                <a:solidFill>
                  <a:schemeClr val="folHlink"/>
                </a:solidFill>
                <a:effectLst/>
                <a:latin typeface="Arial" panose="020B0604020202020204" pitchFamily="34" charset="0"/>
                <a:ea typeface="宋体" panose="02010600030101010101" pitchFamily="2" charset="-122"/>
              </a:rPr>
              <a:t>Components</a:t>
            </a:r>
          </a:p>
        </p:txBody>
      </p:sp>
      <p:sp>
        <p:nvSpPr>
          <p:cNvPr id="220187" name="Rectangle 27"/>
          <p:cNvSpPr>
            <a:spLocks noChangeArrowheads="1"/>
          </p:cNvSpPr>
          <p:nvPr/>
        </p:nvSpPr>
        <p:spPr bwMode="auto">
          <a:xfrm>
            <a:off x="1701800" y="2035175"/>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dirty="0">
                <a:effectLst/>
                <a:latin typeface="Arial" panose="020B0604020202020204" pitchFamily="34" charset="0"/>
                <a:ea typeface="宋体" panose="02010600030101010101" pitchFamily="2" charset="-122"/>
              </a:rPr>
              <a:t>Design Specification</a:t>
            </a:r>
          </a:p>
        </p:txBody>
      </p:sp>
      <p:sp>
        <p:nvSpPr>
          <p:cNvPr id="220188" name="Rectangle 28"/>
          <p:cNvSpPr>
            <a:spLocks noChangeArrowheads="1"/>
          </p:cNvSpPr>
          <p:nvPr/>
        </p:nvSpPr>
        <p:spPr bwMode="auto">
          <a:xfrm>
            <a:off x="3214688"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dirty="0">
                <a:effectLst/>
                <a:latin typeface="Arial" panose="020B0604020202020204" pitchFamily="34" charset="0"/>
                <a:ea typeface="宋体" panose="02010600030101010101" pitchFamily="2" charset="-122"/>
              </a:rPr>
              <a:t>System Functional requirements</a:t>
            </a:r>
          </a:p>
        </p:txBody>
      </p:sp>
      <p:sp>
        <p:nvSpPr>
          <p:cNvPr id="220189" name="Rectangle 29"/>
          <p:cNvSpPr>
            <a:spLocks noChangeArrowheads="1"/>
          </p:cNvSpPr>
          <p:nvPr/>
        </p:nvSpPr>
        <p:spPr bwMode="auto">
          <a:xfrm>
            <a:off x="4583113" y="1819275"/>
            <a:ext cx="140493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Other software requirements</a:t>
            </a:r>
          </a:p>
        </p:txBody>
      </p:sp>
      <p:sp>
        <p:nvSpPr>
          <p:cNvPr id="220190" name="Rectangle 30"/>
          <p:cNvSpPr>
            <a:spLocks noChangeArrowheads="1"/>
          </p:cNvSpPr>
          <p:nvPr/>
        </p:nvSpPr>
        <p:spPr bwMode="auto">
          <a:xfrm>
            <a:off x="6022975" y="1819275"/>
            <a:ext cx="1435100"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Customer requirements Specification</a:t>
            </a:r>
          </a:p>
        </p:txBody>
      </p:sp>
      <p:sp>
        <p:nvSpPr>
          <p:cNvPr id="220191" name="Rectangle 31"/>
          <p:cNvSpPr>
            <a:spLocks noChangeArrowheads="1"/>
          </p:cNvSpPr>
          <p:nvPr/>
        </p:nvSpPr>
        <p:spPr bwMode="auto">
          <a:xfrm>
            <a:off x="7570788" y="2035175"/>
            <a:ext cx="1331912"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User Environment</a:t>
            </a:r>
          </a:p>
        </p:txBody>
      </p:sp>
      <p:sp>
        <p:nvSpPr>
          <p:cNvPr id="220192" name="Rectangle 32"/>
          <p:cNvSpPr>
            <a:spLocks noChangeArrowheads="1"/>
          </p:cNvSpPr>
          <p:nvPr/>
        </p:nvSpPr>
        <p:spPr bwMode="auto">
          <a:xfrm>
            <a:off x="2530475" y="4303713"/>
            <a:ext cx="14351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Integrated modules</a:t>
            </a:r>
          </a:p>
        </p:txBody>
      </p:sp>
      <p:sp>
        <p:nvSpPr>
          <p:cNvPr id="220193" name="Rectangle 33"/>
          <p:cNvSpPr>
            <a:spLocks noChangeArrowheads="1"/>
          </p:cNvSpPr>
          <p:nvPr/>
        </p:nvSpPr>
        <p:spPr bwMode="auto">
          <a:xfrm>
            <a:off x="4114800" y="4267200"/>
            <a:ext cx="1223963"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Functioning system</a:t>
            </a:r>
          </a:p>
        </p:txBody>
      </p:sp>
      <p:sp>
        <p:nvSpPr>
          <p:cNvPr id="220194" name="Rectangle 34"/>
          <p:cNvSpPr>
            <a:spLocks noChangeArrowheads="1"/>
          </p:cNvSpPr>
          <p:nvPr/>
        </p:nvSpPr>
        <p:spPr bwMode="auto">
          <a:xfrm>
            <a:off x="5446713" y="4267200"/>
            <a:ext cx="1081087" cy="730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Verified, validated software</a:t>
            </a:r>
          </a:p>
        </p:txBody>
      </p:sp>
      <p:sp>
        <p:nvSpPr>
          <p:cNvPr id="220195" name="Rectangle 35"/>
          <p:cNvSpPr>
            <a:spLocks noChangeArrowheads="1"/>
          </p:cNvSpPr>
          <p:nvPr/>
        </p:nvSpPr>
        <p:spPr bwMode="auto">
          <a:xfrm>
            <a:off x="6994525" y="4230688"/>
            <a:ext cx="1079500" cy="517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400" b="1">
                <a:effectLst/>
                <a:latin typeface="Arial" panose="020B0604020202020204" pitchFamily="34" charset="0"/>
                <a:ea typeface="宋体" panose="02010600030101010101" pitchFamily="2" charset="-122"/>
              </a:rPr>
              <a:t>Accepted test</a:t>
            </a:r>
          </a:p>
        </p:txBody>
      </p:sp>
      <p:sp>
        <p:nvSpPr>
          <p:cNvPr id="220196" name="Rectangle 36"/>
          <p:cNvSpPr>
            <a:spLocks noChangeArrowheads="1"/>
          </p:cNvSpPr>
          <p:nvPr/>
        </p:nvSpPr>
        <p:spPr bwMode="auto">
          <a:xfrm>
            <a:off x="7750175" y="5094288"/>
            <a:ext cx="10445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hangingPunct="1">
              <a:spcBef>
                <a:spcPct val="50000"/>
              </a:spcBef>
            </a:pPr>
            <a:r>
              <a:rPr lang="en-US" altLang="zh-CN" sz="1600" b="1">
                <a:effectLst/>
                <a:latin typeface="Arial" panose="020B0604020202020204" pitchFamily="34" charset="0"/>
                <a:ea typeface="宋体" panose="02010600030101010101" pitchFamily="2" charset="-122"/>
              </a:rPr>
              <a:t>System in use</a:t>
            </a:r>
          </a:p>
        </p:txBody>
      </p:sp>
      <p:sp>
        <p:nvSpPr>
          <p:cNvPr id="41"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40714617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6" name="Rectangle 3"/>
          <p:cNvSpPr txBox="1">
            <a:spLocks noChangeArrowheads="1"/>
          </p:cNvSpPr>
          <p:nvPr/>
        </p:nvSpPr>
        <p:spPr bwMode="auto">
          <a:xfrm>
            <a:off x="152400" y="2252662"/>
            <a:ext cx="8763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z="2000" dirty="0"/>
              <a:t>The software does not do something that specification says it should </a:t>
            </a:r>
            <a:r>
              <a:rPr lang="en-US" altLang="zh-CN" sz="2000" dirty="0" smtClean="0"/>
              <a:t>do.</a:t>
            </a:r>
          </a:p>
          <a:p>
            <a:pPr eaLnBrk="1" hangingPunct="1"/>
            <a:r>
              <a:rPr lang="en-US" altLang="zh-CN" sz="2000" dirty="0"/>
              <a:t>The software does something that specification says it should not </a:t>
            </a:r>
            <a:r>
              <a:rPr lang="en-US" altLang="zh-CN" sz="2000" dirty="0" smtClean="0"/>
              <a:t>do.</a:t>
            </a:r>
          </a:p>
          <a:p>
            <a:pPr eaLnBrk="1" hangingPunct="1"/>
            <a:r>
              <a:rPr lang="en-US" altLang="zh-CN" sz="2000" dirty="0"/>
              <a:t>The </a:t>
            </a:r>
            <a:r>
              <a:rPr lang="en-US" altLang="zh-CN" sz="2000" dirty="0" smtClean="0"/>
              <a:t>software </a:t>
            </a:r>
            <a:r>
              <a:rPr lang="en-US" altLang="zh-CN" sz="2000" dirty="0"/>
              <a:t>does something that the specification does not </a:t>
            </a:r>
            <a:r>
              <a:rPr lang="en-US" altLang="zh-CN" sz="2000" dirty="0" smtClean="0"/>
              <a:t>mention.</a:t>
            </a:r>
          </a:p>
          <a:p>
            <a:pPr eaLnBrk="1" hangingPunct="1"/>
            <a:r>
              <a:rPr lang="en-US" altLang="zh-CN" sz="2000" dirty="0"/>
              <a:t>The software does not do something that the specification does not mention but </a:t>
            </a:r>
            <a:r>
              <a:rPr lang="en-US" altLang="zh-CN" sz="2000" dirty="0" smtClean="0"/>
              <a:t>should.</a:t>
            </a:r>
          </a:p>
          <a:p>
            <a:pPr eaLnBrk="1" hangingPunct="1"/>
            <a:r>
              <a:rPr lang="en-US" altLang="zh-CN" sz="2000" dirty="0"/>
              <a:t>The software is difficult to understand, hard to use, slow, </a:t>
            </a:r>
            <a:r>
              <a:rPr lang="en-US" altLang="zh-CN" sz="2000" dirty="0" smtClean="0"/>
              <a:t>or in </a:t>
            </a:r>
            <a:r>
              <a:rPr lang="en-US" altLang="zh-CN" sz="2000" dirty="0"/>
              <a:t>the software tester's eyes will be viewed by the end user as just plain not right.</a:t>
            </a:r>
            <a:endParaRPr lang="en-US" altLang="zh-CN" sz="2000" dirty="0" smtClean="0">
              <a:latin typeface="Cambria" panose="02040503050406030204" pitchFamily="18" charset="0"/>
            </a:endParaRPr>
          </a:p>
        </p:txBody>
      </p:sp>
      <p:sp>
        <p:nvSpPr>
          <p:cNvPr id="7" name="Rectangle 2"/>
          <p:cNvSpPr txBox="1">
            <a:spLocks noChangeArrowheads="1"/>
          </p:cNvSpPr>
          <p:nvPr/>
        </p:nvSpPr>
        <p:spPr bwMode="auto">
          <a:xfrm>
            <a:off x="533400" y="1006605"/>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 software bug occurs when at least one of these rules is true</a:t>
            </a:r>
          </a:p>
        </p:txBody>
      </p:sp>
    </p:spTree>
    <p:extLst>
      <p:ext uri="{BB962C8B-B14F-4D97-AF65-F5344CB8AC3E}">
        <p14:creationId xmlns:p14="http://schemas.microsoft.com/office/powerpoint/2010/main" val="84056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dirty="0" smtClean="0">
                <a:latin typeface="Cambria" panose="02040503050406030204" pitchFamily="18" charset="0"/>
              </a:rPr>
              <a:t>Relative cost of bugs</a:t>
            </a:r>
            <a:br>
              <a:rPr lang="en-US" altLang="zh-CN" dirty="0" smtClean="0">
                <a:latin typeface="Cambria" panose="02040503050406030204" pitchFamily="18" charset="0"/>
              </a:rPr>
            </a:br>
            <a:r>
              <a:rPr lang="en-US" altLang="zh-CN" sz="3600" dirty="0" smtClean="0">
                <a:latin typeface="Cambria" panose="02040503050406030204" pitchFamily="18" charset="0"/>
              </a:rPr>
              <a:t>“bugs found later cost more to fix”</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381000" y="2514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Cost to fix a bug increases </a:t>
            </a:r>
            <a:r>
              <a:rPr lang="en-US" altLang="zh-CN" dirty="0" smtClean="0">
                <a:solidFill>
                  <a:srgbClr val="FF0000"/>
                </a:solidFill>
                <a:latin typeface="Cambria" panose="02040503050406030204" pitchFamily="18" charset="0"/>
              </a:rPr>
              <a:t>exponentially</a:t>
            </a:r>
            <a:r>
              <a:rPr lang="en-US" altLang="zh-CN" dirty="0" smtClean="0">
                <a:latin typeface="Cambria" panose="02040503050406030204" pitchFamily="18" charset="0"/>
              </a:rPr>
              <a:t> (10</a:t>
            </a:r>
            <a:r>
              <a:rPr lang="en-US" altLang="zh-CN" baseline="30000" dirty="0" smtClean="0">
                <a:latin typeface="Cambria" panose="02040503050406030204" pitchFamily="18" charset="0"/>
              </a:rPr>
              <a:t>x</a:t>
            </a:r>
            <a:r>
              <a:rPr lang="en-US" altLang="zh-CN" dirty="0" smtClean="0">
                <a:latin typeface="Cambria" panose="02040503050406030204" pitchFamily="18" charset="0"/>
              </a:rPr>
              <a:t>)</a:t>
            </a:r>
          </a:p>
          <a:p>
            <a:pPr lvl="1" eaLnBrk="1" hangingPunct="1"/>
            <a:r>
              <a:rPr lang="en-US" altLang="zh-CN" dirty="0" smtClean="0">
                <a:latin typeface="Cambria" panose="02040503050406030204" pitchFamily="18" charset="0"/>
              </a:rPr>
              <a:t>i.e., it increases tenfold as time increases</a:t>
            </a:r>
          </a:p>
          <a:p>
            <a:pPr eaLnBrk="1" hangingPunct="1"/>
            <a:r>
              <a:rPr lang="en-US" altLang="zh-CN" dirty="0" smtClean="0">
                <a:latin typeface="Cambria" panose="02040503050406030204" pitchFamily="18" charset="0"/>
              </a:rPr>
              <a:t>E.g., a bug found during specification costs $1 to fix.</a:t>
            </a:r>
          </a:p>
          <a:p>
            <a:pPr eaLnBrk="1" hangingPunct="1"/>
            <a:r>
              <a:rPr lang="en-US" altLang="zh-CN" dirty="0" smtClean="0">
                <a:latin typeface="Cambria" panose="02040503050406030204" pitchFamily="18" charset="0"/>
              </a:rPr>
              <a:t>… if found in design cost is $10</a:t>
            </a:r>
          </a:p>
          <a:p>
            <a:pPr eaLnBrk="1" hangingPunct="1"/>
            <a:r>
              <a:rPr lang="en-US" altLang="zh-CN" dirty="0" smtClean="0">
                <a:latin typeface="Cambria" panose="02040503050406030204" pitchFamily="18" charset="0"/>
              </a:rPr>
              <a:t>… if found in code cost is $100</a:t>
            </a:r>
          </a:p>
          <a:p>
            <a:pPr eaLnBrk="1" hangingPunct="1"/>
            <a:r>
              <a:rPr lang="en-US" altLang="zh-CN" dirty="0" smtClean="0">
                <a:latin typeface="Cambria" panose="02040503050406030204" pitchFamily="18" charset="0"/>
              </a:rPr>
              <a:t>… if found in released software cost is </a:t>
            </a:r>
            <a:r>
              <a:rPr lang="en-US" altLang="zh-CN" dirty="0" smtClean="0">
                <a:solidFill>
                  <a:srgbClr val="FF0000"/>
                </a:solidFill>
                <a:latin typeface="Cambria" panose="02040503050406030204" pitchFamily="18" charset="0"/>
              </a:rPr>
              <a:t>$1000</a:t>
            </a:r>
          </a:p>
        </p:txBody>
      </p:sp>
    </p:spTree>
    <p:extLst>
      <p:ext uri="{BB962C8B-B14F-4D97-AF65-F5344CB8AC3E}">
        <p14:creationId xmlns:p14="http://schemas.microsoft.com/office/powerpoint/2010/main" val="26239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灯片编号占位符 5"/>
          <p:cNvSpPr>
            <a:spLocks noGrp="1"/>
          </p:cNvSpPr>
          <p:nvPr>
            <p:ph type="sldNum" sz="quarter" idx="4294967295"/>
          </p:nvPr>
        </p:nvSpPr>
        <p:spPr>
          <a:xfrm>
            <a:off x="7086600" y="6356350"/>
            <a:ext cx="2057400" cy="365125"/>
          </a:xfrm>
          <a:prstGeom prst="rect">
            <a:avLst/>
          </a:prstGeom>
        </p:spPr>
        <p:txBody>
          <a:bodyPr/>
          <a:lstStyle/>
          <a:p>
            <a:fld id="{7834C281-2015-4835-8E7C-65DADEE0D35E}" type="slidenum">
              <a:rPr lang="zh-CN" altLang="en-US"/>
              <a:pPr/>
              <a:t>24</a:t>
            </a:fld>
            <a:endParaRPr lang="en-US" altLang="zh-CN"/>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17245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75827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7" name="灯片编号占位符 5"/>
          <p:cNvSpPr>
            <a:spLocks noGrp="1"/>
          </p:cNvSpPr>
          <p:nvPr>
            <p:ph type="sldNum" sz="quarter" idx="4294967295"/>
          </p:nvPr>
        </p:nvSpPr>
        <p:spPr>
          <a:xfrm>
            <a:off x="7086600" y="6356350"/>
            <a:ext cx="2057400" cy="365125"/>
          </a:xfrm>
          <a:prstGeom prst="rect">
            <a:avLst/>
          </a:prstGeom>
        </p:spPr>
        <p:txBody>
          <a:bodyPr/>
          <a:lstStyle/>
          <a:p>
            <a:fld id="{6716C4C5-4140-4171-8AAB-F1B94987D476}" type="slidenum">
              <a:rPr lang="zh-CN" altLang="en-US"/>
              <a:pPr/>
              <a:t>25</a:t>
            </a:fld>
            <a:endParaRPr lang="en-US" altLang="zh-CN"/>
          </a:p>
        </p:txBody>
      </p:sp>
      <p:graphicFrame>
        <p:nvGraphicFramePr>
          <p:cNvPr id="164867" name="Object 3"/>
          <p:cNvGraphicFramePr>
            <a:graphicFrameLocks noChangeAspect="1"/>
          </p:cNvGraphicFramePr>
          <p:nvPr/>
        </p:nvGraphicFramePr>
        <p:xfrm>
          <a:off x="762000" y="1676400"/>
          <a:ext cx="7869238" cy="4752975"/>
        </p:xfrm>
        <a:graphic>
          <a:graphicData uri="http://schemas.openxmlformats.org/presentationml/2006/ole">
            <mc:AlternateContent xmlns:mc="http://schemas.openxmlformats.org/markup-compatibility/2006">
              <mc:Choice xmlns:v="urn:schemas-microsoft-com:vml" Requires="v">
                <p:oleObj spid="_x0000_s3152" name="位图图像" r:id="rId4" imgW="7868748" imgH="4753639" progId="Paint.Picture">
                  <p:embed/>
                </p:oleObj>
              </mc:Choice>
              <mc:Fallback>
                <p:oleObj name="位图图像" r:id="rId4" imgW="7868748" imgH="4753639" progId="Paint.Picture">
                  <p:embed/>
                  <p:pic>
                    <p:nvPicPr>
                      <p:cNvPr id="1648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676400"/>
                        <a:ext cx="786923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8819188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a:xfrm>
            <a:off x="1752600" y="1143000"/>
            <a:ext cx="5008563" cy="879475"/>
          </a:xfrm>
        </p:spPr>
        <p:txBody>
          <a:bodyPr/>
          <a:lstStyle/>
          <a:p>
            <a:r>
              <a:rPr lang="en-US" altLang="zh-CN" i="1" dirty="0">
                <a:solidFill>
                  <a:schemeClr val="hlink"/>
                </a:solidFill>
                <a:latin typeface="Cambria" panose="02040503050406030204" pitchFamily="18" charset="0"/>
              </a:rPr>
              <a:t>The Cost of bugs</a:t>
            </a:r>
          </a:p>
        </p:txBody>
      </p:sp>
      <p:graphicFrame>
        <p:nvGraphicFramePr>
          <p:cNvPr id="1041412" name="Object 4"/>
          <p:cNvGraphicFramePr>
            <a:graphicFrameLocks noChangeAspect="1"/>
          </p:cNvGraphicFramePr>
          <p:nvPr>
            <p:extLst>
              <p:ext uri="{D42A27DB-BD31-4B8C-83A1-F6EECF244321}">
                <p14:modId xmlns:p14="http://schemas.microsoft.com/office/powerpoint/2010/main" val="2929447149"/>
              </p:ext>
            </p:extLst>
          </p:nvPr>
        </p:nvGraphicFramePr>
        <p:xfrm>
          <a:off x="2133600" y="1977571"/>
          <a:ext cx="10210800" cy="6812024"/>
        </p:xfrm>
        <a:graphic>
          <a:graphicData uri="http://schemas.openxmlformats.org/presentationml/2006/ole">
            <mc:AlternateContent xmlns:mc="http://schemas.openxmlformats.org/markup-compatibility/2006">
              <mc:Choice xmlns:v="urn:schemas-microsoft-com:vml" Requires="v">
                <p:oleObj spid="_x0000_s4175" name="Chart" r:id="rId4" imgW="12192000" imgH="8134219" progId="MSGraph.Chart.8">
                  <p:embed followColorScheme="full"/>
                </p:oleObj>
              </mc:Choice>
              <mc:Fallback>
                <p:oleObj name="Chart" r:id="rId4" imgW="12192000" imgH="8134219" progId="MSGraph.Chart.8">
                  <p:embed followColorScheme="full"/>
                  <p:pic>
                    <p:nvPicPr>
                      <p:cNvPr id="1041412" name="Object 4"/>
                      <p:cNvPicPr>
                        <a:picLocks noChangeAspect="1" noChangeArrowheads="1"/>
                      </p:cNvPicPr>
                      <p:nvPr/>
                    </p:nvPicPr>
                    <p:blipFill>
                      <a:blip r:embed="rId5"/>
                      <a:srcRect/>
                      <a:stretch>
                        <a:fillRect/>
                      </a:stretch>
                    </p:blipFill>
                    <p:spPr bwMode="auto">
                      <a:xfrm>
                        <a:off x="2133600" y="1977571"/>
                        <a:ext cx="10210800" cy="6812024"/>
                      </a:xfrm>
                      <a:prstGeom prst="rect">
                        <a:avLst/>
                      </a:prstGeom>
                      <a:noFill/>
                      <a:ln>
                        <a:noFill/>
                      </a:ln>
                      <a:effectLst/>
                      <a:extLst/>
                    </p:spPr>
                  </p:pic>
                </p:oleObj>
              </mc:Fallback>
            </mc:AlternateContent>
          </a:graphicData>
        </a:graphic>
      </p:graphicFrame>
      <p:sp>
        <p:nvSpPr>
          <p:cNvPr id="6" name="Rectangle 16"/>
          <p:cNvSpPr txBox="1">
            <a:spLocks noChangeArrowheads="1"/>
          </p:cNvSpPr>
          <p:nvPr/>
        </p:nvSpPr>
        <p:spPr bwMode="auto">
          <a:xfrm>
            <a:off x="1295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Introduction</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573246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6"/>
          <p:cNvSpPr txBox="1">
            <a:spLocks noChangeArrowheads="1"/>
          </p:cNvSpPr>
          <p:nvPr/>
        </p:nvSpPr>
        <p:spPr bwMode="auto">
          <a:xfrm>
            <a:off x="1295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smtClean="0">
                <a:latin typeface="Cambria" panose="02040503050406030204" pitchFamily="18" charset="0"/>
              </a:rPr>
              <a:t>Introduction</a:t>
            </a:r>
            <a:endParaRPr lang="zh-CN" altLang="zh-CN" dirty="0" smtClean="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1981199" y="1295400"/>
            <a:ext cx="5490097" cy="4572000"/>
          </a:xfrm>
          <a:prstGeom prst="rect">
            <a:avLst/>
          </a:prstGeom>
        </p:spPr>
      </p:pic>
    </p:spTree>
    <p:extLst>
      <p:ext uri="{BB962C8B-B14F-4D97-AF65-F5344CB8AC3E}">
        <p14:creationId xmlns:p14="http://schemas.microsoft.com/office/powerpoint/2010/main" val="4394080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11200" y="1052286"/>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Bug Free Software</a:t>
            </a:r>
          </a:p>
        </p:txBody>
      </p:sp>
      <p:sp>
        <p:nvSpPr>
          <p:cNvPr id="4" name="Rectangle 3"/>
          <p:cNvSpPr txBox="1">
            <a:spLocks noChangeArrowheads="1"/>
          </p:cNvSpPr>
          <p:nvPr/>
        </p:nvSpPr>
        <p:spPr bwMode="auto">
          <a:xfrm>
            <a:off x="47170" y="1618343"/>
            <a:ext cx="909682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Software is in the news for the wrong reason</a:t>
            </a:r>
          </a:p>
          <a:p>
            <a:pPr lvl="1" eaLnBrk="1" hangingPunct="1"/>
            <a:r>
              <a:rPr lang="en-US" altLang="zh-CN" dirty="0" smtClean="0">
                <a:latin typeface="Cambria" panose="02040503050406030204" pitchFamily="18" charset="0"/>
              </a:rPr>
              <a:t>Security breach, Mars Lander lost, hackers getting credit card information, etc.</a:t>
            </a:r>
          </a:p>
          <a:p>
            <a:pPr eaLnBrk="1" hangingPunct="1"/>
            <a:r>
              <a:rPr lang="en-US" altLang="zh-CN" dirty="0">
                <a:latin typeface="Cambria" panose="02040503050406030204" pitchFamily="18" charset="0"/>
              </a:rPr>
              <a:t>A bug free world?</a:t>
            </a:r>
          </a:p>
          <a:p>
            <a:pPr eaLnBrk="1" hangingPunct="1"/>
            <a:r>
              <a:rPr lang="en-US" altLang="zh-CN" sz="2400" dirty="0">
                <a:latin typeface="Cambria" panose="02040503050406030204" pitchFamily="18" charset="0"/>
              </a:rPr>
              <a:t>Just imagine a world where every mobile app on your phone works perfectly. Your apps never crash and they always do exactly what you expect them to. Every website that you’re browsing adapts perfectly to your screen and everything just works. Companies don’t lose millions of dollars and customers never complain about software bugs, because they just don’t exist. That’s a great dream, but how real is it?</a:t>
            </a:r>
            <a:endParaRPr lang="en-US" altLang="zh-CN" sz="2400" dirty="0" smtClean="0">
              <a:latin typeface="Cambria" panose="02040503050406030204" pitchFamily="18" charset="0"/>
            </a:endParaRPr>
          </a:p>
        </p:txBody>
      </p:sp>
    </p:spTree>
    <p:extLst>
      <p:ext uri="{BB962C8B-B14F-4D97-AF65-F5344CB8AC3E}">
        <p14:creationId xmlns:p14="http://schemas.microsoft.com/office/powerpoint/2010/main" val="326997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4" name="Rectangle 3"/>
          <p:cNvSpPr txBox="1">
            <a:spLocks noChangeArrowheads="1"/>
          </p:cNvSpPr>
          <p:nvPr/>
        </p:nvSpPr>
        <p:spPr bwMode="auto">
          <a:xfrm>
            <a:off x="224971" y="1295400"/>
            <a:ext cx="8534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Why can’t software engineers develop software that just works?</a:t>
            </a:r>
          </a:p>
          <a:p>
            <a:pPr lvl="1" eaLnBrk="1" hangingPunct="1"/>
            <a:r>
              <a:rPr lang="en-US" altLang="zh-CN" dirty="0">
                <a:latin typeface="Cambria" panose="02040503050406030204" pitchFamily="18" charset="0"/>
              </a:rPr>
              <a:t>Building reliable software is not a trivial process. Software has a big level of complexity that is impacted by multiple inside and outside factors</a:t>
            </a:r>
            <a:r>
              <a:rPr lang="en-US" altLang="zh-CN" dirty="0" smtClean="0">
                <a:latin typeface="Cambria" panose="02040503050406030204" pitchFamily="18" charset="0"/>
              </a:rPr>
              <a:t>:</a:t>
            </a:r>
          </a:p>
          <a:p>
            <a:pPr lvl="1" eaLnBrk="1" hangingPunct="1"/>
            <a:r>
              <a:rPr lang="en-US" altLang="zh-CN" dirty="0">
                <a:latin typeface="Cambria" panose="02040503050406030204" pitchFamily="18" charset="0"/>
              </a:rPr>
              <a:t>1. Architecture </a:t>
            </a:r>
            <a:r>
              <a:rPr lang="en-US" altLang="zh-CN" dirty="0" smtClean="0">
                <a:latin typeface="Cambria" panose="02040503050406030204" pitchFamily="18" charset="0"/>
              </a:rPr>
              <a:t>Complexity</a:t>
            </a:r>
          </a:p>
          <a:p>
            <a:pPr lvl="1" eaLnBrk="1" hangingPunct="1"/>
            <a:r>
              <a:rPr lang="en-US" altLang="zh-CN" dirty="0">
                <a:latin typeface="Cambria" panose="02040503050406030204" pitchFamily="18" charset="0"/>
              </a:rPr>
              <a:t>2. Software </a:t>
            </a:r>
            <a:r>
              <a:rPr lang="en-US" altLang="zh-CN" dirty="0" smtClean="0">
                <a:latin typeface="Cambria" panose="02040503050406030204" pitchFamily="18" charset="0"/>
              </a:rPr>
              <a:t>Dependencies</a:t>
            </a:r>
          </a:p>
          <a:p>
            <a:pPr lvl="1" eaLnBrk="1" hangingPunct="1"/>
            <a:r>
              <a:rPr lang="en-US" altLang="zh-CN" dirty="0">
                <a:latin typeface="Cambria" panose="02040503050406030204" pitchFamily="18" charset="0"/>
              </a:rPr>
              <a:t>3. Development </a:t>
            </a:r>
            <a:r>
              <a:rPr lang="en-US" altLang="zh-CN" dirty="0" smtClean="0">
                <a:latin typeface="Cambria" panose="02040503050406030204" pitchFamily="18" charset="0"/>
              </a:rPr>
              <a:t>cost</a:t>
            </a:r>
          </a:p>
          <a:p>
            <a:pPr lvl="1" eaLnBrk="1" hangingPunct="1"/>
            <a:r>
              <a:rPr lang="en-US" altLang="zh-CN" dirty="0">
                <a:latin typeface="Cambria" panose="02040503050406030204" pitchFamily="18" charset="0"/>
              </a:rPr>
              <a:t>4. Compatibility </a:t>
            </a:r>
            <a:r>
              <a:rPr lang="en-US" altLang="zh-CN" dirty="0" smtClean="0">
                <a:latin typeface="Cambria" panose="02040503050406030204" pitchFamily="18" charset="0"/>
              </a:rPr>
              <a:t>issues</a:t>
            </a:r>
          </a:p>
          <a:p>
            <a:pPr lvl="1" eaLnBrk="1" hangingPunct="1"/>
            <a:r>
              <a:rPr lang="en-US" altLang="zh-CN" dirty="0" smtClean="0">
                <a:latin typeface="Cambria" panose="02040503050406030204" pitchFamily="18" charset="0"/>
              </a:rPr>
              <a:t>5. Code </a:t>
            </a:r>
            <a:r>
              <a:rPr lang="en-US" altLang="zh-CN" dirty="0">
                <a:latin typeface="Cambria" panose="02040503050406030204" pitchFamily="18" charset="0"/>
              </a:rPr>
              <a:t>is not the only source of </a:t>
            </a:r>
            <a:r>
              <a:rPr lang="en-US" altLang="zh-CN" dirty="0" smtClean="0">
                <a:latin typeface="Cambria" panose="02040503050406030204" pitchFamily="18" charset="0"/>
              </a:rPr>
              <a:t>bugs</a:t>
            </a:r>
          </a:p>
          <a:p>
            <a:pPr lvl="1" eaLnBrk="1" hangingPunct="1"/>
            <a:r>
              <a:rPr lang="en-US" altLang="zh-CN" dirty="0" smtClean="0">
                <a:latin typeface="Cambria" panose="02040503050406030204" pitchFamily="18" charset="0"/>
              </a:rPr>
              <a:t>6. Team-work</a:t>
            </a:r>
            <a:endParaRPr lang="en-US" altLang="zh-CN" dirty="0">
              <a:latin typeface="Cambria" panose="02040503050406030204" pitchFamily="18" charset="0"/>
            </a:endParaRPr>
          </a:p>
          <a:p>
            <a:pPr lvl="1" eaLnBrk="1" hangingPunct="1"/>
            <a:endParaRPr lang="en-US" altLang="zh-CN" dirty="0" smtClean="0">
              <a:latin typeface="Cambria" panose="02040503050406030204" pitchFamily="18" charset="0"/>
            </a:endParaRPr>
          </a:p>
          <a:p>
            <a:pPr lvl="1" eaLnBrk="1" hangingPunct="1"/>
            <a:endParaRPr lang="en-US"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1948996" y="3581400"/>
            <a:ext cx="5086350" cy="2857500"/>
          </a:xfrm>
          <a:prstGeom prst="rect">
            <a:avLst/>
          </a:prstGeom>
        </p:spPr>
      </p:pic>
    </p:spTree>
    <p:extLst>
      <p:ext uri="{BB962C8B-B14F-4D97-AF65-F5344CB8AC3E}">
        <p14:creationId xmlns:p14="http://schemas.microsoft.com/office/powerpoint/2010/main" val="37453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a:t>
            </a:r>
          </a:p>
        </p:txBody>
      </p:sp>
      <p:sp>
        <p:nvSpPr>
          <p:cNvPr id="4" name="Rectangle 3"/>
          <p:cNvSpPr txBox="1">
            <a:spLocks noChangeArrowheads="1"/>
          </p:cNvSpPr>
          <p:nvPr/>
        </p:nvSpPr>
        <p:spPr bwMode="auto">
          <a:xfrm>
            <a:off x="304800" y="1981200"/>
            <a:ext cx="861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Requirements Definition:</a:t>
            </a:r>
            <a:r>
              <a:rPr lang="en-US" altLang="zh-CN" dirty="0" smtClean="0">
                <a:latin typeface="Cambria" panose="02040503050406030204" pitchFamily="18" charset="0"/>
              </a:rPr>
              <a:t> Erroneous, incomplete, inconsistent requirements.</a:t>
            </a:r>
          </a:p>
          <a:p>
            <a:pPr eaLnBrk="1" hangingPunct="1"/>
            <a:r>
              <a:rPr lang="en-US" altLang="zh-CN" b="1" u="sng" dirty="0" smtClean="0">
                <a:latin typeface="Cambria" panose="02040503050406030204" pitchFamily="18" charset="0"/>
              </a:rPr>
              <a:t>Design:</a:t>
            </a:r>
            <a:r>
              <a:rPr lang="en-US" altLang="zh-CN" dirty="0" smtClean="0">
                <a:latin typeface="Cambria" panose="02040503050406030204" pitchFamily="18" charset="0"/>
              </a:rPr>
              <a:t>  Fundamental design flaws in the software.</a:t>
            </a:r>
          </a:p>
          <a:p>
            <a:pPr eaLnBrk="1" hangingPunct="1"/>
            <a:r>
              <a:rPr lang="en-US" altLang="zh-CN" b="1" u="sng" dirty="0" smtClean="0">
                <a:latin typeface="Cambria" panose="02040503050406030204" pitchFamily="18" charset="0"/>
              </a:rPr>
              <a:t>Implementation:</a:t>
            </a:r>
            <a:r>
              <a:rPr lang="en-US" altLang="zh-CN" dirty="0" smtClean="0">
                <a:latin typeface="Cambria" panose="02040503050406030204" pitchFamily="18" charset="0"/>
              </a:rPr>
              <a:t>  Mistakes in chip fabrication, wiring, programming faults, malicious code.</a:t>
            </a:r>
          </a:p>
          <a:p>
            <a:pPr eaLnBrk="1" hangingPunct="1"/>
            <a:r>
              <a:rPr lang="en-US" altLang="zh-CN" b="1" u="sng" dirty="0" smtClean="0">
                <a:latin typeface="Cambria" panose="02040503050406030204" pitchFamily="18" charset="0"/>
              </a:rPr>
              <a:t>Support Systems:</a:t>
            </a:r>
            <a:r>
              <a:rPr lang="en-US" altLang="zh-CN" dirty="0" smtClean="0">
                <a:latin typeface="Cambria" panose="02040503050406030204" pitchFamily="18" charset="0"/>
              </a:rPr>
              <a:t>  Poor programming languages, faulty compilers and debuggers, misleading development tools.</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7599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Discussion …</a:t>
            </a:r>
          </a:p>
        </p:txBody>
      </p:sp>
      <p:sp>
        <p:nvSpPr>
          <p:cNvPr id="4" name="Rectangle 3"/>
          <p:cNvSpPr txBox="1">
            <a:spLocks noChangeArrowheads="1"/>
          </p:cNvSpPr>
          <p:nvPr/>
        </p:nvSpPr>
        <p:spPr bwMode="auto">
          <a:xfrm>
            <a:off x="457200" y="21336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Do you think bug free software is unattainable?</a:t>
            </a:r>
          </a:p>
          <a:p>
            <a:pPr lvl="1" eaLnBrk="1" hangingPunct="1"/>
            <a:r>
              <a:rPr lang="en-US" altLang="zh-CN" dirty="0" smtClean="0">
                <a:latin typeface="Cambria" panose="02040503050406030204" pitchFamily="18" charset="0"/>
              </a:rPr>
              <a:t>Are their technical barriers that make this impossible?</a:t>
            </a:r>
          </a:p>
          <a:p>
            <a:pPr lvl="1" eaLnBrk="1" hangingPunct="1"/>
            <a:r>
              <a:rPr lang="en-US" altLang="zh-CN" dirty="0" smtClean="0">
                <a:latin typeface="Cambria" panose="02040503050406030204" pitchFamily="18" charset="0"/>
              </a:rPr>
              <a:t>Is it just a question of time before we can do this?</a:t>
            </a:r>
          </a:p>
          <a:p>
            <a:pPr lvl="1" eaLnBrk="1" hangingPunct="1"/>
            <a:r>
              <a:rPr lang="en-US" altLang="zh-CN" dirty="0" smtClean="0">
                <a:latin typeface="Cambria" panose="02040503050406030204" pitchFamily="18" charset="0"/>
              </a:rPr>
              <a:t>Are we missing technology or processes?</a:t>
            </a:r>
          </a:p>
          <a:p>
            <a:pPr eaLnBrk="1" hangingPunct="1"/>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2020165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Goal of a software tester</a:t>
            </a:r>
          </a:p>
        </p:txBody>
      </p:sp>
      <p:sp>
        <p:nvSpPr>
          <p:cNvPr id="4" name="Rectangle 3"/>
          <p:cNvSpPr txBox="1">
            <a:spLocks noChangeArrowheads="1"/>
          </p:cNvSpPr>
          <p:nvPr/>
        </p:nvSpPr>
        <p:spPr bwMode="auto">
          <a:xfrm>
            <a:off x="685800" y="1981200"/>
            <a:ext cx="8229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to </a:t>
            </a:r>
            <a:r>
              <a:rPr lang="en-US" altLang="zh-CN" i="1" dirty="0" smtClean="0">
                <a:latin typeface="Cambria" panose="02040503050406030204" pitchFamily="18" charset="0"/>
              </a:rPr>
              <a:t>find</a:t>
            </a:r>
            <a:r>
              <a:rPr lang="en-US" altLang="zh-CN" dirty="0" smtClean="0">
                <a:latin typeface="Cambria" panose="02040503050406030204" pitchFamily="18" charset="0"/>
              </a:rPr>
              <a:t> bugs </a:t>
            </a:r>
          </a:p>
          <a:p>
            <a:pPr eaLnBrk="1" hangingPunct="1">
              <a:lnSpc>
                <a:spcPct val="90000"/>
              </a:lnSpc>
            </a:pPr>
            <a:r>
              <a:rPr lang="en-US" altLang="zh-CN" dirty="0" smtClean="0">
                <a:latin typeface="Cambria" panose="02040503050406030204" pitchFamily="18" charset="0"/>
              </a:rPr>
              <a:t>… as </a:t>
            </a:r>
            <a:r>
              <a:rPr lang="en-US" altLang="zh-CN" i="1" dirty="0" smtClean="0">
                <a:latin typeface="Cambria" panose="02040503050406030204" pitchFamily="18" charset="0"/>
              </a:rPr>
              <a:t>early</a:t>
            </a:r>
            <a:r>
              <a:rPr lang="en-US" altLang="zh-CN" dirty="0" smtClean="0">
                <a:latin typeface="Cambria" panose="02040503050406030204" pitchFamily="18" charset="0"/>
              </a:rPr>
              <a:t> in the software development processes as possible</a:t>
            </a:r>
          </a:p>
          <a:p>
            <a:pPr eaLnBrk="1" hangingPunct="1">
              <a:lnSpc>
                <a:spcPct val="90000"/>
              </a:lnSpc>
            </a:pPr>
            <a:r>
              <a:rPr lang="en-US" altLang="zh-CN" dirty="0" smtClean="0">
                <a:latin typeface="Cambria" panose="02040503050406030204" pitchFamily="18" charset="0"/>
              </a:rPr>
              <a:t>… and make sure they get </a:t>
            </a:r>
            <a:r>
              <a:rPr lang="en-US" altLang="zh-CN" i="1" dirty="0" smtClean="0">
                <a:latin typeface="Cambria" panose="02040503050406030204" pitchFamily="18" charset="0"/>
              </a:rPr>
              <a:t>fixed</a:t>
            </a:r>
            <a:r>
              <a:rPr lang="en-US" altLang="zh-CN" dirty="0" smtClean="0">
                <a:latin typeface="Cambria" panose="02040503050406030204" pitchFamily="18" charset="0"/>
              </a:rPr>
              <a:t>.</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r>
              <a:rPr lang="en-US" altLang="zh-CN" b="1" dirty="0" smtClean="0">
                <a:latin typeface="Cambria" panose="02040503050406030204" pitchFamily="18" charset="0"/>
              </a:rPr>
              <a:t>Advice:</a:t>
            </a:r>
            <a:r>
              <a:rPr lang="en-US" altLang="zh-CN" dirty="0" smtClean="0">
                <a:latin typeface="Cambria" panose="02040503050406030204" pitchFamily="18" charset="0"/>
              </a:rPr>
              <a:t> Be careful not to get caught in the dangerous spiral of unattainable perfection.</a:t>
            </a:r>
          </a:p>
        </p:txBody>
      </p:sp>
    </p:spTree>
    <p:extLst>
      <p:ext uri="{BB962C8B-B14F-4D97-AF65-F5344CB8AC3E}">
        <p14:creationId xmlns:p14="http://schemas.microsoft.com/office/powerpoint/2010/main" val="44821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a:xfrm>
            <a:off x="1447800" y="228600"/>
            <a:ext cx="7772400" cy="1143000"/>
          </a:xfrm>
        </p:spPr>
        <p:txBody>
          <a:bodyPr/>
          <a:lstStyle/>
          <a:p>
            <a:r>
              <a:rPr lang="en-US" altLang="zh-CN" sz="3600" dirty="0">
                <a:solidFill>
                  <a:srgbClr val="132584"/>
                </a:solidFill>
                <a:latin typeface="Cambria" panose="02040503050406030204" pitchFamily="18" charset="0"/>
              </a:rPr>
              <a:t>DEBUGGING vs. TESTING</a:t>
            </a:r>
          </a:p>
        </p:txBody>
      </p:sp>
      <p:sp>
        <p:nvSpPr>
          <p:cNvPr id="1456131" name="Text Box 3"/>
          <p:cNvSpPr txBox="1">
            <a:spLocks noChangeArrowheads="1"/>
          </p:cNvSpPr>
          <p:nvPr/>
        </p:nvSpPr>
        <p:spPr bwMode="auto">
          <a:xfrm>
            <a:off x="721822" y="4114800"/>
            <a:ext cx="7696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zh-CN" sz="2800" b="1" dirty="0">
                <a:latin typeface="Cambria" panose="02040503050406030204" pitchFamily="18" charset="0"/>
              </a:rPr>
              <a:t>THERE IS A FUNDAMENTAL CONFLICT BETWEEN THESE ROLES</a:t>
            </a:r>
          </a:p>
        </p:txBody>
      </p:sp>
      <p:sp>
        <p:nvSpPr>
          <p:cNvPr id="1456132" name="Rectangle 4"/>
          <p:cNvSpPr>
            <a:spLocks noChangeArrowheads="1"/>
          </p:cNvSpPr>
          <p:nvPr/>
        </p:nvSpPr>
        <p:spPr bwMode="auto">
          <a:xfrm>
            <a:off x="721822" y="1447800"/>
            <a:ext cx="6408737" cy="2277547"/>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800" b="1" dirty="0">
                <a:solidFill>
                  <a:srgbClr val="000099"/>
                </a:solidFill>
                <a:latin typeface="Cambria" panose="02040503050406030204" pitchFamily="18" charset="0"/>
              </a:rPr>
              <a:t>TESTER</a:t>
            </a:r>
            <a:r>
              <a:rPr lang="en-US" altLang="zh-CN" sz="2400" dirty="0">
                <a:solidFill>
                  <a:srgbClr val="000099"/>
                </a:solidFill>
                <a:latin typeface="Cambria" panose="02040503050406030204" pitchFamily="18" charset="0"/>
              </a:rPr>
              <a:t>                         </a:t>
            </a:r>
            <a:r>
              <a:rPr lang="en-US" altLang="zh-CN" sz="2400" b="1" dirty="0">
                <a:latin typeface="Cambria" panose="02040503050406030204" pitchFamily="18" charset="0"/>
              </a:rPr>
              <a:t> </a:t>
            </a:r>
            <a:r>
              <a:rPr lang="en-US" altLang="zh-CN" sz="2800" b="1" dirty="0">
                <a:solidFill>
                  <a:srgbClr val="000099"/>
                </a:solidFill>
                <a:latin typeface="Cambria" panose="02040503050406030204" pitchFamily="18" charset="0"/>
              </a:rPr>
              <a:t>DEBUGGER</a:t>
            </a:r>
          </a:p>
          <a:p>
            <a:pPr lvl="1">
              <a:buClr>
                <a:schemeClr val="accent1"/>
              </a:buClr>
              <a:buFontTx/>
              <a:buChar char="•"/>
            </a:pPr>
            <a:r>
              <a:rPr lang="en-US" altLang="zh-CN" sz="2400" dirty="0">
                <a:latin typeface="Cambria" panose="02040503050406030204" pitchFamily="18" charset="0"/>
              </a:rPr>
              <a:t> Developer                         </a:t>
            </a:r>
            <a:r>
              <a:rPr lang="en-US" altLang="zh-CN" sz="2400" dirty="0" err="1">
                <a:latin typeface="Cambria" panose="02040503050406030204" pitchFamily="18" charset="0"/>
              </a:rPr>
              <a:t>Developer</a:t>
            </a:r>
            <a:endParaRPr lang="en-US" altLang="zh-CN" sz="2400" dirty="0">
              <a:latin typeface="Cambria" panose="02040503050406030204" pitchFamily="18" charset="0"/>
            </a:endParaRPr>
          </a:p>
          <a:p>
            <a:pPr lvl="1">
              <a:buClr>
                <a:schemeClr val="accent1"/>
              </a:buClr>
              <a:buFontTx/>
              <a:buChar char="•"/>
            </a:pPr>
            <a:r>
              <a:rPr lang="en-US" altLang="zh-CN" sz="2400" dirty="0">
                <a:latin typeface="Cambria" panose="02040503050406030204" pitchFamily="18" charset="0"/>
              </a:rPr>
              <a:t> Test team                          Analyst</a:t>
            </a:r>
          </a:p>
          <a:p>
            <a:pPr lvl="1">
              <a:buClr>
                <a:schemeClr val="accent1"/>
              </a:buClr>
              <a:buFontTx/>
              <a:buChar char="•"/>
            </a:pPr>
            <a:r>
              <a:rPr lang="en-US" altLang="zh-CN" sz="2400" dirty="0">
                <a:latin typeface="Cambria" panose="02040503050406030204" pitchFamily="18" charset="0"/>
              </a:rPr>
              <a:t> QA team</a:t>
            </a:r>
          </a:p>
          <a:p>
            <a:pPr lvl="1">
              <a:buClr>
                <a:schemeClr val="accent1"/>
              </a:buClr>
              <a:buFontTx/>
              <a:buChar char="•"/>
            </a:pPr>
            <a:r>
              <a:rPr lang="en-US" altLang="zh-CN" sz="2400" dirty="0">
                <a:latin typeface="Cambria" panose="02040503050406030204" pitchFamily="18" charset="0"/>
              </a:rPr>
              <a:t> End user</a:t>
            </a:r>
          </a:p>
          <a:p>
            <a:endParaRPr lang="en-US" altLang="zh-CN" sz="2400" dirty="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1143000" y="1295400"/>
            <a:ext cx="6134100" cy="4293870"/>
          </a:xfrm>
          <a:prstGeom prst="rect">
            <a:avLst/>
          </a:prstGeom>
        </p:spPr>
      </p:pic>
      <p:pic>
        <p:nvPicPr>
          <p:cNvPr id="5122" name="Picture 2" descr="Reasons why developers are not good testers - QATestLab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109" y="1438275"/>
            <a:ext cx="8429625" cy="44100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838200" y="1262063"/>
            <a:ext cx="7143750" cy="4762500"/>
          </a:xfrm>
          <a:prstGeom prst="rect">
            <a:avLst/>
          </a:prstGeom>
        </p:spPr>
      </p:pic>
    </p:spTree>
    <p:extLst>
      <p:ext uri="{BB962C8B-B14F-4D97-AF65-F5344CB8AC3E}">
        <p14:creationId xmlns:p14="http://schemas.microsoft.com/office/powerpoint/2010/main" val="42509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56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Rectangle 2"/>
          <p:cNvSpPr>
            <a:spLocks noGrp="1" noChangeArrowheads="1"/>
          </p:cNvSpPr>
          <p:nvPr>
            <p:ph type="title"/>
          </p:nvPr>
        </p:nvSpPr>
        <p:spPr>
          <a:xfrm>
            <a:off x="2590800" y="152400"/>
            <a:ext cx="4600575" cy="846138"/>
          </a:xfrm>
        </p:spPr>
        <p:txBody>
          <a:bodyPr/>
          <a:lstStyle/>
          <a:p>
            <a:r>
              <a:rPr lang="en-US" altLang="zh-CN" sz="4000" dirty="0">
                <a:solidFill>
                  <a:srgbClr val="132584"/>
                </a:solidFill>
                <a:latin typeface="Cambria" panose="02040503050406030204" pitchFamily="18" charset="0"/>
              </a:rPr>
              <a:t>TESTING</a:t>
            </a:r>
          </a:p>
        </p:txBody>
      </p:sp>
      <p:sp>
        <p:nvSpPr>
          <p:cNvPr id="1452035" name="Rectangle 3"/>
          <p:cNvSpPr>
            <a:spLocks noGrp="1" noChangeArrowheads="1"/>
          </p:cNvSpPr>
          <p:nvPr>
            <p:ph idx="1"/>
          </p:nvPr>
        </p:nvSpPr>
        <p:spPr>
          <a:xfrm>
            <a:off x="304800" y="1295400"/>
            <a:ext cx="8610600" cy="4608512"/>
          </a:xfrm>
        </p:spPr>
        <p:txBody>
          <a:bodyPr/>
          <a:lstStyle/>
          <a:p>
            <a:pPr>
              <a:lnSpc>
                <a:spcPct val="110000"/>
              </a:lnSpc>
            </a:pPr>
            <a:r>
              <a:rPr lang="en-US" altLang="zh-CN" sz="2400" dirty="0">
                <a:latin typeface="Cambria" panose="02040503050406030204" pitchFamily="18" charset="0"/>
              </a:rPr>
              <a:t>The </a:t>
            </a:r>
            <a:r>
              <a:rPr lang="en-US" altLang="zh-CN" sz="2400" b="1" dirty="0">
                <a:latin typeface="Cambria" panose="02040503050406030204" pitchFamily="18" charset="0"/>
              </a:rPr>
              <a:t>operation</a:t>
            </a:r>
            <a:r>
              <a:rPr lang="en-US" altLang="zh-CN" sz="2400" dirty="0">
                <a:latin typeface="Cambria" panose="02040503050406030204" pitchFamily="18" charset="0"/>
              </a:rPr>
              <a:t> </a:t>
            </a:r>
            <a:r>
              <a:rPr lang="en-US" altLang="zh-CN" sz="2400" b="1" dirty="0">
                <a:latin typeface="Cambria" panose="02040503050406030204" pitchFamily="18" charset="0"/>
              </a:rPr>
              <a:t>of a system or application</a:t>
            </a:r>
            <a:r>
              <a:rPr lang="en-US" altLang="zh-CN" sz="2400" dirty="0">
                <a:latin typeface="Cambria" panose="02040503050406030204" pitchFamily="18" charset="0"/>
              </a:rPr>
              <a:t> under controlled conditions and the </a:t>
            </a:r>
            <a:r>
              <a:rPr lang="en-US" altLang="zh-CN" sz="2400" b="1" dirty="0">
                <a:latin typeface="Cambria" panose="02040503050406030204" pitchFamily="18" charset="0"/>
              </a:rPr>
              <a:t>evaluation of results</a:t>
            </a:r>
            <a:r>
              <a:rPr lang="en-US" altLang="zh-CN" sz="2400" dirty="0">
                <a:latin typeface="Cambria" panose="02040503050406030204" pitchFamily="18" charset="0"/>
              </a:rPr>
              <a:t> with the intent of finding errors.</a:t>
            </a:r>
          </a:p>
          <a:p>
            <a:pPr lvl="1">
              <a:lnSpc>
                <a:spcPct val="110000"/>
              </a:lnSpc>
            </a:pPr>
            <a:r>
              <a:rPr lang="en-US" altLang="zh-CN" dirty="0">
                <a:latin typeface="Cambria" panose="02040503050406030204" pitchFamily="18" charset="0"/>
              </a:rPr>
              <a:t>Should include normal and abnormal conditions</a:t>
            </a:r>
          </a:p>
          <a:p>
            <a:pPr>
              <a:lnSpc>
                <a:spcPct val="110000"/>
              </a:lnSpc>
            </a:pPr>
            <a:r>
              <a:rPr lang="en-US" altLang="zh-CN" sz="2400" b="1" dirty="0">
                <a:latin typeface="Cambria" panose="02040503050406030204" pitchFamily="18" charset="0"/>
              </a:rPr>
              <a:t>Testing intentionally attempts to make things go wrong to determine:</a:t>
            </a:r>
          </a:p>
          <a:p>
            <a:pPr lvl="1">
              <a:lnSpc>
                <a:spcPct val="110000"/>
              </a:lnSpc>
            </a:pPr>
            <a:r>
              <a:rPr lang="en-US" altLang="zh-CN" dirty="0">
                <a:latin typeface="Cambria" panose="02040503050406030204" pitchFamily="18" charset="0"/>
              </a:rPr>
              <a:t>if things happen when they shouldn’t</a:t>
            </a:r>
          </a:p>
          <a:p>
            <a:pPr lvl="1">
              <a:lnSpc>
                <a:spcPct val="110000"/>
              </a:lnSpc>
            </a:pPr>
            <a:r>
              <a:rPr lang="en-US" altLang="zh-CN" dirty="0">
                <a:latin typeface="Cambria" panose="02040503050406030204" pitchFamily="18" charset="0"/>
              </a:rPr>
              <a:t>if things don’t happen when they should</a:t>
            </a:r>
          </a:p>
          <a:p>
            <a:pPr>
              <a:lnSpc>
                <a:spcPct val="110000"/>
              </a:lnSpc>
            </a:pPr>
            <a:r>
              <a:rPr lang="en-US" altLang="zh-CN" sz="2400" dirty="0">
                <a:latin typeface="Cambria" panose="02040503050406030204" pitchFamily="18" charset="0"/>
              </a:rPr>
              <a:t>Oriented towards “</a:t>
            </a:r>
            <a:r>
              <a:rPr lang="en-US" altLang="zh-CN" sz="2400" b="1" dirty="0">
                <a:latin typeface="Cambria" panose="02040503050406030204" pitchFamily="18" charset="0"/>
              </a:rPr>
              <a:t>detection</a:t>
            </a:r>
            <a:r>
              <a:rPr lang="en-US" altLang="zh-CN" sz="2400" dirty="0">
                <a:latin typeface="Cambria" panose="02040503050406030204" pitchFamily="18" charset="0"/>
              </a:rPr>
              <a:t>”</a:t>
            </a:r>
          </a:p>
        </p:txBody>
      </p:sp>
      <p:cxnSp>
        <p:nvCxnSpPr>
          <p:cNvPr id="4" name="直接连接符 3"/>
          <p:cNvCxnSpPr/>
          <p:nvPr/>
        </p:nvCxnSpPr>
        <p:spPr bwMode="auto">
          <a:xfrm>
            <a:off x="3810000" y="3505200"/>
            <a:ext cx="46482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bwMode="auto">
          <a:xfrm>
            <a:off x="3124200" y="5410200"/>
            <a:ext cx="15240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4559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a:xfrm>
            <a:off x="1752600" y="76200"/>
            <a:ext cx="6705600" cy="838200"/>
          </a:xfrm>
        </p:spPr>
        <p:txBody>
          <a:bodyPr/>
          <a:lstStyle/>
          <a:p>
            <a:r>
              <a:rPr lang="en-US" altLang="zh-CN" sz="4400" dirty="0">
                <a:solidFill>
                  <a:srgbClr val="132584"/>
                </a:solidFill>
                <a:latin typeface="Cambria" panose="02040503050406030204" pitchFamily="18" charset="0"/>
              </a:rPr>
              <a:t>DEBUGGING</a:t>
            </a:r>
          </a:p>
        </p:txBody>
      </p:sp>
      <p:sp>
        <p:nvSpPr>
          <p:cNvPr id="5" name="Rectangle 3"/>
          <p:cNvSpPr txBox="1">
            <a:spLocks noChangeArrowheads="1"/>
          </p:cNvSpPr>
          <p:nvPr/>
        </p:nvSpPr>
        <p:spPr bwMode="auto">
          <a:xfrm>
            <a:off x="228600" y="1371600"/>
            <a:ext cx="8610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latin typeface="Cambria" panose="02040503050406030204" pitchFamily="18" charset="0"/>
              </a:rPr>
              <a:t>DEBUGGING </a:t>
            </a:r>
            <a:r>
              <a:rPr lang="en-US" altLang="zh-CN" sz="2400" b="1" dirty="0">
                <a:latin typeface="Cambria" panose="02040503050406030204" pitchFamily="18" charset="0"/>
              </a:rPr>
              <a:t>starts with an identified</a:t>
            </a:r>
            <a:r>
              <a:rPr lang="en-US" altLang="zh-CN" sz="2400" dirty="0">
                <a:latin typeface="Cambria" panose="02040503050406030204" pitchFamily="18" charset="0"/>
              </a:rPr>
              <a:t> error and is the process of locating what is causing the bug and correcting the </a:t>
            </a:r>
            <a:r>
              <a:rPr lang="en-US" altLang="zh-CN" sz="2400" dirty="0" smtClean="0">
                <a:latin typeface="Cambria" panose="02040503050406030204" pitchFamily="18" charset="0"/>
              </a:rPr>
              <a:t>flaw.</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It </a:t>
            </a:r>
            <a:r>
              <a:rPr lang="en-US" altLang="zh-CN" sz="2400" dirty="0">
                <a:latin typeface="Cambria" panose="02040503050406030204" pitchFamily="18" charset="0"/>
              </a:rPr>
              <a:t>is NOT the process of showing that a bug </a:t>
            </a:r>
            <a:r>
              <a:rPr lang="en-US" altLang="zh-CN" sz="2400" dirty="0" smtClean="0">
                <a:latin typeface="Cambria" panose="02040503050406030204" pitchFamily="18" charset="0"/>
              </a:rPr>
              <a:t>exists.</a:t>
            </a:r>
          </a:p>
          <a:p>
            <a:endParaRPr lang="en-US" altLang="zh-CN" sz="2400" dirty="0">
              <a:latin typeface="Cambria" panose="02040503050406030204" pitchFamily="18" charset="0"/>
            </a:endParaRPr>
          </a:p>
          <a:p>
            <a:r>
              <a:rPr lang="en-US" altLang="zh-CN" sz="2400" dirty="0" smtClean="0">
                <a:latin typeface="Cambria" panose="02040503050406030204" pitchFamily="18" charset="0"/>
              </a:rPr>
              <a:t>Oriented </a:t>
            </a:r>
            <a:r>
              <a:rPr lang="en-US" altLang="zh-CN" sz="2400" dirty="0">
                <a:latin typeface="Cambria" panose="02040503050406030204" pitchFamily="18" charset="0"/>
              </a:rPr>
              <a:t>towards “</a:t>
            </a:r>
            <a:r>
              <a:rPr lang="en-US" altLang="zh-CN" sz="2400" b="1" dirty="0">
                <a:latin typeface="Cambria" panose="02040503050406030204" pitchFamily="18" charset="0"/>
              </a:rPr>
              <a:t>correction</a:t>
            </a:r>
            <a:r>
              <a:rPr lang="en-US" altLang="zh-CN" sz="2400" dirty="0">
                <a:latin typeface="Cambria" panose="02040503050406030204" pitchFamily="18" charset="0"/>
              </a:rPr>
              <a:t>”.</a:t>
            </a:r>
          </a:p>
          <a:p>
            <a:endParaRPr lang="en-US" altLang="zh-CN" sz="2000" dirty="0" smtClean="0">
              <a:latin typeface="Cambria" panose="02040503050406030204" pitchFamily="18" charset="0"/>
            </a:endParaRPr>
          </a:p>
        </p:txBody>
      </p:sp>
      <p:cxnSp>
        <p:nvCxnSpPr>
          <p:cNvPr id="6" name="直接连接符 5"/>
          <p:cNvCxnSpPr/>
          <p:nvPr/>
        </p:nvCxnSpPr>
        <p:spPr bwMode="auto">
          <a:xfrm>
            <a:off x="4191000" y="1828800"/>
            <a:ext cx="16764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bwMode="auto">
          <a:xfrm>
            <a:off x="1752600" y="2286000"/>
            <a:ext cx="16764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8" name="直接连接符 7"/>
          <p:cNvCxnSpPr/>
          <p:nvPr/>
        </p:nvCxnSpPr>
        <p:spPr bwMode="auto">
          <a:xfrm>
            <a:off x="6629400" y="2286000"/>
            <a:ext cx="16764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bwMode="auto">
          <a:xfrm>
            <a:off x="1143000" y="3657600"/>
            <a:ext cx="8382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11" name="直接连接符 10"/>
          <p:cNvCxnSpPr/>
          <p:nvPr/>
        </p:nvCxnSpPr>
        <p:spPr bwMode="auto">
          <a:xfrm>
            <a:off x="3733800" y="3657600"/>
            <a:ext cx="35052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bwMode="auto">
          <a:xfrm>
            <a:off x="3124200" y="4648200"/>
            <a:ext cx="1600200" cy="0"/>
          </a:xfrm>
          <a:prstGeom prst="line">
            <a:avLst/>
          </a:prstGeom>
          <a:ln w="57150">
            <a:solidFill>
              <a:srgbClr val="FF0000"/>
            </a:solidFill>
            <a:headEnd type="none" w="med" len="med"/>
            <a:tailEnd type="none" w="med" len="med"/>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373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457200" y="1066800"/>
            <a:ext cx="8382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What to look for when interviewing someone for the position of software tester</a:t>
            </a:r>
            <a:endParaRPr lang="en-US" altLang="zh-CN" dirty="0" smtClean="0">
              <a:latin typeface="Cambria" panose="02040503050406030204" pitchFamily="18" charset="0"/>
            </a:endParaRPr>
          </a:p>
        </p:txBody>
      </p:sp>
      <p:sp>
        <p:nvSpPr>
          <p:cNvPr id="4" name="Rectangle 3"/>
          <p:cNvSpPr txBox="1">
            <a:spLocks noChangeArrowheads="1"/>
          </p:cNvSpPr>
          <p:nvPr/>
        </p:nvSpPr>
        <p:spPr bwMode="auto">
          <a:xfrm>
            <a:off x="685800" y="2286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Are they explorers?</a:t>
            </a:r>
          </a:p>
          <a:p>
            <a:pPr eaLnBrk="1" hangingPunct="1">
              <a:lnSpc>
                <a:spcPct val="90000"/>
              </a:lnSpc>
            </a:pPr>
            <a:r>
              <a:rPr lang="en-US" altLang="zh-CN" dirty="0" smtClean="0">
                <a:latin typeface="Cambria" panose="02040503050406030204" pitchFamily="18" charset="0"/>
              </a:rPr>
              <a:t>Are they troubleshooters?</a:t>
            </a:r>
          </a:p>
          <a:p>
            <a:pPr eaLnBrk="1" hangingPunct="1">
              <a:lnSpc>
                <a:spcPct val="90000"/>
              </a:lnSpc>
            </a:pPr>
            <a:r>
              <a:rPr lang="en-US" altLang="zh-CN" dirty="0" smtClean="0">
                <a:latin typeface="Cambria" panose="02040503050406030204" pitchFamily="18" charset="0"/>
              </a:rPr>
              <a:t>Are they relentless?</a:t>
            </a:r>
          </a:p>
          <a:p>
            <a:pPr eaLnBrk="1" hangingPunct="1">
              <a:lnSpc>
                <a:spcPct val="90000"/>
              </a:lnSpc>
            </a:pPr>
            <a:r>
              <a:rPr lang="en-US" altLang="zh-CN" dirty="0" smtClean="0">
                <a:latin typeface="Cambria" panose="02040503050406030204" pitchFamily="18" charset="0"/>
              </a:rPr>
              <a:t>Are they creative?</a:t>
            </a:r>
          </a:p>
          <a:p>
            <a:pPr eaLnBrk="1" hangingPunct="1">
              <a:lnSpc>
                <a:spcPct val="90000"/>
              </a:lnSpc>
            </a:pPr>
            <a:r>
              <a:rPr lang="en-US" altLang="zh-CN" dirty="0" smtClean="0">
                <a:latin typeface="Cambria" panose="02040503050406030204" pitchFamily="18" charset="0"/>
              </a:rPr>
              <a:t>Are they perfectionists (within reason)?</a:t>
            </a:r>
          </a:p>
          <a:p>
            <a:pPr eaLnBrk="1" hangingPunct="1">
              <a:lnSpc>
                <a:spcPct val="90000"/>
              </a:lnSpc>
            </a:pPr>
            <a:r>
              <a:rPr lang="en-US" altLang="zh-CN" dirty="0" smtClean="0">
                <a:latin typeface="Cambria" panose="02040503050406030204" pitchFamily="18" charset="0"/>
              </a:rPr>
              <a:t>Do they exercise good judgment?</a:t>
            </a:r>
          </a:p>
          <a:p>
            <a:pPr eaLnBrk="1" hangingPunct="1">
              <a:lnSpc>
                <a:spcPct val="90000"/>
              </a:lnSpc>
            </a:pPr>
            <a:r>
              <a:rPr lang="en-US" altLang="zh-CN" dirty="0" smtClean="0">
                <a:latin typeface="Cambria" panose="02040503050406030204" pitchFamily="18" charset="0"/>
              </a:rPr>
              <a:t>Are they tactful and diplomatic?</a:t>
            </a:r>
          </a:p>
          <a:p>
            <a:pPr eaLnBrk="1" hangingPunct="1">
              <a:lnSpc>
                <a:spcPct val="90000"/>
              </a:lnSpc>
            </a:pPr>
            <a:r>
              <a:rPr lang="en-US" altLang="zh-CN" dirty="0" smtClean="0">
                <a:latin typeface="Cambria" panose="02040503050406030204" pitchFamily="18" charset="0"/>
              </a:rPr>
              <a:t>Are they persuasive?</a:t>
            </a:r>
          </a:p>
          <a:p>
            <a:pPr eaLnBrk="1" hangingPunct="1">
              <a:lnSpc>
                <a:spcPct val="90000"/>
              </a:lnSpc>
            </a:pPr>
            <a:endParaRPr lang="en-US"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762000" y="2238286"/>
            <a:ext cx="6559750" cy="3944596"/>
          </a:xfrm>
          <a:prstGeom prst="rect">
            <a:avLst/>
          </a:prstGeom>
        </p:spPr>
      </p:pic>
    </p:spTree>
    <p:extLst>
      <p:ext uri="{BB962C8B-B14F-4D97-AF65-F5344CB8AC3E}">
        <p14:creationId xmlns:p14="http://schemas.microsoft.com/office/powerpoint/2010/main" val="141329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50383"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You now know …</a:t>
            </a:r>
          </a:p>
        </p:txBody>
      </p:sp>
      <p:sp>
        <p:nvSpPr>
          <p:cNvPr id="4" name="Rectangle 3"/>
          <p:cNvSpPr txBox="1">
            <a:spLocks noChangeArrowheads="1"/>
          </p:cNvSpPr>
          <p:nvPr/>
        </p:nvSpPr>
        <p:spPr bwMode="auto">
          <a:xfrm>
            <a:off x="6096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 what is a bug</a:t>
            </a:r>
          </a:p>
          <a:p>
            <a:pPr eaLnBrk="1" hangingPunct="1">
              <a:lnSpc>
                <a:spcPct val="90000"/>
              </a:lnSpc>
            </a:pPr>
            <a:r>
              <a:rPr lang="en-US" altLang="zh-CN" dirty="0" smtClean="0">
                <a:latin typeface="Cambria" panose="02040503050406030204" pitchFamily="18" charset="0"/>
              </a:rPr>
              <a:t>… the relationship between specification and bugs</a:t>
            </a:r>
          </a:p>
          <a:p>
            <a:pPr eaLnBrk="1" hangingPunct="1">
              <a:lnSpc>
                <a:spcPct val="90000"/>
              </a:lnSpc>
            </a:pPr>
            <a:r>
              <a:rPr lang="en-US" altLang="zh-CN" dirty="0" smtClean="0">
                <a:latin typeface="Cambria" panose="02040503050406030204" pitchFamily="18" charset="0"/>
              </a:rPr>
              <a:t>… the cost of a bug relative to when it is found</a:t>
            </a:r>
          </a:p>
          <a:p>
            <a:pPr eaLnBrk="1" hangingPunct="1">
              <a:lnSpc>
                <a:spcPct val="90000"/>
              </a:lnSpc>
            </a:pPr>
            <a:r>
              <a:rPr lang="en-US" altLang="zh-CN" dirty="0" smtClean="0">
                <a:latin typeface="Cambria" panose="02040503050406030204" pitchFamily="18" charset="0"/>
              </a:rPr>
              <a:t>… the unattainable goal of perfect software</a:t>
            </a:r>
          </a:p>
          <a:p>
            <a:pPr eaLnBrk="1" hangingPunct="1">
              <a:lnSpc>
                <a:spcPct val="90000"/>
              </a:lnSpc>
            </a:pPr>
            <a:r>
              <a:rPr lang="en-US" altLang="zh-CN" dirty="0" smtClean="0">
                <a:latin typeface="Cambria" panose="02040503050406030204" pitchFamily="18" charset="0"/>
              </a:rPr>
              <a:t>… the goal of the software tester </a:t>
            </a:r>
          </a:p>
          <a:p>
            <a:pPr eaLnBrk="1" hangingPunct="1">
              <a:lnSpc>
                <a:spcPct val="90000"/>
              </a:lnSpc>
            </a:pPr>
            <a:r>
              <a:rPr lang="en-US" altLang="zh-CN" dirty="0" smtClean="0">
                <a:latin typeface="Cambria" panose="02040503050406030204" pitchFamily="18" charset="0"/>
              </a:rPr>
              <a:t>… valuable attributes of a software tester</a:t>
            </a: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a:p>
            <a:pPr eaLnBrk="1" hangingPunct="1">
              <a:lnSpc>
                <a:spcPct val="90000"/>
              </a:lnSpc>
            </a:pPr>
            <a:endParaRPr lang="en-US" altLang="zh-CN" dirty="0" smtClean="0">
              <a:latin typeface="Cambria" panose="02040503050406030204" pitchFamily="18" charset="0"/>
            </a:endParaRPr>
          </a:p>
        </p:txBody>
      </p:sp>
    </p:spTree>
    <p:extLst>
      <p:ext uri="{BB962C8B-B14F-4D97-AF65-F5344CB8AC3E}">
        <p14:creationId xmlns:p14="http://schemas.microsoft.com/office/powerpoint/2010/main" val="272767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R</a:t>
            </a:r>
            <a:r>
              <a:rPr lang="en-US" altLang="zh-CN" dirty="0" smtClean="0">
                <a:latin typeface="Cambria" panose="02040503050406030204" pitchFamily="18" charset="0"/>
              </a:rPr>
              <a:t>equirements specification documents</a:t>
            </a:r>
          </a:p>
          <a:p>
            <a:pPr eaLnBrk="1" hangingPunct="1"/>
            <a:r>
              <a:rPr lang="en-US" altLang="zh-CN" dirty="0">
                <a:latin typeface="Cambria" panose="02040503050406030204" pitchFamily="18" charset="0"/>
              </a:rPr>
              <a:t>D</a:t>
            </a:r>
            <a:r>
              <a:rPr lang="en-US" altLang="zh-CN" dirty="0" smtClean="0">
                <a:latin typeface="Cambria" panose="02040503050406030204" pitchFamily="18" charset="0"/>
              </a:rPr>
              <a:t>esign documents</a:t>
            </a:r>
          </a:p>
          <a:p>
            <a:pPr eaLnBrk="1" hangingPunct="1"/>
            <a:r>
              <a:rPr lang="en-US" altLang="zh-CN" dirty="0">
                <a:latin typeface="Cambria" panose="02040503050406030204" pitchFamily="18" charset="0"/>
              </a:rPr>
              <a:t>S</a:t>
            </a:r>
            <a:r>
              <a:rPr lang="en-US" altLang="zh-CN" dirty="0" smtClean="0">
                <a:latin typeface="Cambria" panose="02040503050406030204" pitchFamily="18" charset="0"/>
              </a:rPr>
              <a:t>ource code</a:t>
            </a:r>
          </a:p>
          <a:p>
            <a:pPr eaLnBrk="1" hangingPunct="1"/>
            <a:r>
              <a:rPr lang="en-US" altLang="zh-CN" dirty="0">
                <a:latin typeface="Cambria" panose="02040503050406030204" pitchFamily="18" charset="0"/>
              </a:rPr>
              <a:t>T</a:t>
            </a:r>
            <a:r>
              <a:rPr lang="en-US" altLang="zh-CN" dirty="0" smtClean="0">
                <a:latin typeface="Cambria" panose="02040503050406030204" pitchFamily="18" charset="0"/>
              </a:rPr>
              <a:t>est suites and test plans</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nterfaces to hardware and software operating environment</a:t>
            </a:r>
          </a:p>
          <a:p>
            <a:pPr eaLnBrk="1" hangingPunct="1"/>
            <a:r>
              <a:rPr lang="en-US" altLang="zh-CN" dirty="0">
                <a:latin typeface="Cambria" panose="02040503050406030204" pitchFamily="18" charset="0"/>
              </a:rPr>
              <a:t>I</a:t>
            </a:r>
            <a:r>
              <a:rPr lang="en-US" altLang="zh-CN" dirty="0" smtClean="0">
                <a:latin typeface="Cambria" panose="02040503050406030204" pitchFamily="18" charset="0"/>
              </a:rPr>
              <a:t>nternal and external documentation</a:t>
            </a:r>
          </a:p>
          <a:p>
            <a:pPr eaLnBrk="1" hangingPunct="1"/>
            <a:r>
              <a:rPr lang="en-US" altLang="zh-CN" dirty="0">
                <a:latin typeface="Cambria" panose="02040503050406030204" pitchFamily="18" charset="0"/>
              </a:rPr>
              <a:t>E</a:t>
            </a:r>
            <a:r>
              <a:rPr lang="en-US" altLang="zh-CN" dirty="0" smtClean="0">
                <a:latin typeface="Cambria" panose="02040503050406030204" pitchFamily="18" charset="0"/>
              </a:rPr>
              <a:t>xecutable programs and their persistent data</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9" y="1240630"/>
            <a:ext cx="2308226" cy="1731169"/>
          </a:xfrm>
          <a:prstGeom prst="rect">
            <a:avLst/>
          </a:prstGeom>
        </p:spPr>
      </p:pic>
    </p:spTree>
    <p:extLst>
      <p:ext uri="{BB962C8B-B14F-4D97-AF65-F5344CB8AC3E}">
        <p14:creationId xmlns:p14="http://schemas.microsoft.com/office/powerpoint/2010/main" val="149154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animEffect transition="in" filter="fade">
                                      <p:cBhvr>
                                        <p:cTn id="33" dur="500"/>
                                        <p:tgtEl>
                                          <p:spTgt spid="8">
                                            <p:txEl>
                                              <p:pRg st="4" end="4"/>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8">
                                            <p:txEl>
                                              <p:pRg st="6" end="6"/>
                                            </p:txEl>
                                          </p:spTgt>
                                        </p:tgtEl>
                                        <p:attrNameLst>
                                          <p:attrName>style.visibility</p:attrName>
                                        </p:attrNameLst>
                                      </p:cBhvr>
                                      <p:to>
                                        <p:strVal val="visible"/>
                                      </p:to>
                                    </p:set>
                                    <p:animEffect transition="in" filter="fade">
                                      <p:cBhvr>
                                        <p:cTn id="41"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eaLnBrk="1" hangingPunct="1"/>
            <a:r>
              <a:rPr lang="en-US" altLang="zh-CN" dirty="0">
                <a:latin typeface="Cambria" panose="02040503050406030204" pitchFamily="18" charset="0"/>
              </a:rPr>
              <a:t>The ISO/IEC 25000 series of </a:t>
            </a:r>
            <a:r>
              <a:rPr lang="en-US" altLang="zh-CN" dirty="0" smtClean="0">
                <a:latin typeface="Cambria" panose="02040503050406030204" pitchFamily="18" charset="0"/>
              </a:rPr>
              <a:t>standards</a:t>
            </a:r>
          </a:p>
          <a:p>
            <a:pPr lvl="1" eaLnBrk="1" hangingPunct="1"/>
            <a:r>
              <a:rPr lang="en-US" altLang="zh-CN" sz="1600" dirty="0">
                <a:latin typeface="Cambria" panose="02040503050406030204" pitchFamily="18" charset="0"/>
              </a:rPr>
              <a:t>ISO/IEC 25000 - Guide to </a:t>
            </a:r>
            <a:r>
              <a:rPr lang="en-US" altLang="zh-CN" sz="1600" dirty="0" err="1">
                <a:latin typeface="Cambria" panose="02040503050406030204" pitchFamily="18" charset="0"/>
              </a:rPr>
              <a:t>SQuaRE</a:t>
            </a:r>
            <a:r>
              <a:rPr lang="en-US" altLang="zh-CN" sz="1600" dirty="0">
                <a:latin typeface="Cambria" panose="02040503050406030204" pitchFamily="18" charset="0"/>
              </a:rPr>
              <a:t>: Provides the </a:t>
            </a:r>
            <a:r>
              <a:rPr lang="en-US" altLang="zh-CN" sz="1600" dirty="0" err="1">
                <a:latin typeface="Cambria" panose="02040503050406030204" pitchFamily="18" charset="0"/>
              </a:rPr>
              <a:t>SQuaRE</a:t>
            </a:r>
            <a:r>
              <a:rPr lang="en-US" altLang="zh-CN" sz="1600" dirty="0">
                <a:latin typeface="Cambria" panose="02040503050406030204" pitchFamily="18" charset="0"/>
              </a:rPr>
              <a:t> architecture model, terminology, documents overview, intended users and associated parts of the series as well as reference models.</a:t>
            </a:r>
          </a:p>
          <a:p>
            <a:pPr lvl="1" eaLnBrk="1" hangingPunct="1"/>
            <a:r>
              <a:rPr lang="en-US" altLang="zh-CN" sz="1600" dirty="0">
                <a:latin typeface="Cambria" panose="02040503050406030204" pitchFamily="18" charset="0"/>
              </a:rPr>
              <a:t>ISO/IEC 25001 - Planning and Management: Provides requirements and guidance for a supporting function which is responsible for the management of software product requirements specification and evaluation</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25010 - System and software quality models: Describes the model, consisting of characteristics and </a:t>
            </a:r>
            <a:r>
              <a:rPr lang="en-US" altLang="zh-CN" sz="1600" dirty="0" err="1">
                <a:latin typeface="Cambria" panose="02040503050406030204" pitchFamily="18" charset="0"/>
              </a:rPr>
              <a:t>subcharacteristics</a:t>
            </a:r>
            <a:r>
              <a:rPr lang="en-US" altLang="zh-CN" sz="1600" dirty="0">
                <a:latin typeface="Cambria" panose="02040503050406030204" pitchFamily="18" charset="0"/>
              </a:rPr>
              <a:t>, for software product quality, and software quality in use.</a:t>
            </a:r>
          </a:p>
          <a:p>
            <a:pPr lvl="1" eaLnBrk="1" hangingPunct="1"/>
            <a:r>
              <a:rPr lang="en-US" altLang="zh-CN" sz="1600" dirty="0">
                <a:latin typeface="Cambria" panose="02040503050406030204" pitchFamily="18" charset="0"/>
              </a:rPr>
              <a:t>ISO/IEC 25012 - Data Quality model: defines a general data quality model for data retained in a structured format within a computer system. It focuses on the quality of the data as part of a computer system and defines quality characteristics for target data used by humans and systems.</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149" y="1240630"/>
            <a:ext cx="2308226" cy="1731169"/>
          </a:xfrm>
          <a:prstGeom prst="rect">
            <a:avLst/>
          </a:prstGeom>
        </p:spPr>
      </p:pic>
    </p:spTree>
    <p:extLst>
      <p:ext uri="{BB962C8B-B14F-4D97-AF65-F5344CB8AC3E}">
        <p14:creationId xmlns:p14="http://schemas.microsoft.com/office/powerpoint/2010/main" val="18653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smtClean="0">
                <a:latin typeface="Cambria" panose="02040503050406030204" pitchFamily="18" charset="0"/>
              </a:rPr>
              <a:t>ISO/IEC </a:t>
            </a:r>
            <a:r>
              <a:rPr lang="en-US" altLang="zh-CN" sz="1600" dirty="0">
                <a:latin typeface="Cambria" panose="02040503050406030204" pitchFamily="18" charset="0"/>
              </a:rPr>
              <a:t>25020 - Measurement reference model and guide: Presents introductory explanation and a reference model that is common to quality measure elements, measures of software product quality and quality in use. Also provides guidance to users for selecting or developing, and applying measures.</a:t>
            </a:r>
          </a:p>
          <a:p>
            <a:pPr lvl="1" eaLnBrk="1" hangingPunct="1"/>
            <a:r>
              <a:rPr lang="en-US" altLang="zh-CN" sz="1600" dirty="0">
                <a:latin typeface="Cambria" panose="02040503050406030204" pitchFamily="18" charset="0"/>
              </a:rPr>
              <a:t>ISO/IEC 25021 - Quality measure elements: Defines a set of recommended base and derived measures, which are intended to be used during the whole software development life cycle. The document describes a set of measures that can be used as an input for the software product quality or software quality in use measurement.</a:t>
            </a:r>
          </a:p>
          <a:p>
            <a:pPr lvl="1" eaLnBrk="1" hangingPunct="1"/>
            <a:r>
              <a:rPr lang="en-US" altLang="zh-CN" sz="1600" dirty="0">
                <a:latin typeface="Cambria" panose="02040503050406030204" pitchFamily="18" charset="0"/>
              </a:rPr>
              <a:t>ISO/IEC 25022 - Measurement of quality in use: Describes a set of measures and provides guidance for measuring quality in use</a:t>
            </a:r>
            <a:r>
              <a:rPr lang="en-US" altLang="zh-CN" sz="1600" dirty="0" smtClean="0">
                <a:latin typeface="Cambria" panose="02040503050406030204" pitchFamily="18" charset="0"/>
              </a:rPr>
              <a:t>.</a:t>
            </a:r>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0400" y="990600"/>
            <a:ext cx="2017713" cy="1513284"/>
          </a:xfrm>
          <a:prstGeom prst="rect">
            <a:avLst/>
          </a:prstGeom>
        </p:spPr>
      </p:pic>
    </p:spTree>
    <p:extLst>
      <p:ext uri="{BB962C8B-B14F-4D97-AF65-F5344CB8AC3E}">
        <p14:creationId xmlns:p14="http://schemas.microsoft.com/office/powerpoint/2010/main" val="299194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Sources of Problems (Cont’d)</a:t>
            </a:r>
          </a:p>
        </p:txBody>
      </p:sp>
      <p:sp>
        <p:nvSpPr>
          <p:cNvPr id="4" name="Rectangle 3"/>
          <p:cNvSpPr txBox="1">
            <a:spLocks noChangeArrowheads="1"/>
          </p:cNvSpPr>
          <p:nvPr/>
        </p:nvSpPr>
        <p:spPr bwMode="auto">
          <a:xfrm>
            <a:off x="342900" y="2133600"/>
            <a:ext cx="8458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Inadequate Testing of Software:</a:t>
            </a:r>
            <a:r>
              <a:rPr lang="en-US" altLang="zh-CN" dirty="0" smtClean="0">
                <a:latin typeface="Cambria" panose="02040503050406030204" pitchFamily="18" charset="0"/>
              </a:rPr>
              <a:t> Incomplete testing, poor verification, mistakes in debugging.</a:t>
            </a:r>
          </a:p>
          <a:p>
            <a:pPr eaLnBrk="1" hangingPunct="1"/>
            <a:r>
              <a:rPr lang="en-US" altLang="zh-CN" b="1" u="sng" dirty="0" smtClean="0">
                <a:latin typeface="Cambria" panose="02040503050406030204" pitchFamily="18" charset="0"/>
              </a:rPr>
              <a:t>Evolution:</a:t>
            </a:r>
            <a:r>
              <a:rPr lang="en-US" altLang="zh-CN" dirty="0" smtClean="0">
                <a:latin typeface="Cambria" panose="02040503050406030204" pitchFamily="18" charset="0"/>
              </a:rPr>
              <a:t>  Sloppy redevelopment or maintenance, introduction of new flaws in attempts to fix old flaws, incremental escalation to inordinate complexity.</a:t>
            </a:r>
          </a:p>
        </p:txBody>
      </p:sp>
      <p:pic>
        <p:nvPicPr>
          <p:cNvPr id="2" name="图片 1"/>
          <p:cNvPicPr>
            <a:picLocks noChangeAspect="1"/>
          </p:cNvPicPr>
          <p:nvPr/>
        </p:nvPicPr>
        <p:blipFill>
          <a:blip r:embed="rId4"/>
          <a:stretch>
            <a:fillRect/>
          </a:stretch>
        </p:blipFill>
        <p:spPr>
          <a:xfrm>
            <a:off x="625774" y="1790700"/>
            <a:ext cx="8044852" cy="4343400"/>
          </a:xfrm>
          <a:prstGeom prst="rect">
            <a:avLst/>
          </a:prstGeom>
        </p:spPr>
      </p:pic>
    </p:spTree>
    <p:extLst>
      <p:ext uri="{BB962C8B-B14F-4D97-AF65-F5344CB8AC3E}">
        <p14:creationId xmlns:p14="http://schemas.microsoft.com/office/powerpoint/2010/main" val="108656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smtClean="0">
                <a:latin typeface="Cambria" panose="02040503050406030204" pitchFamily="18" charset="0"/>
              </a:rPr>
              <a:t>ISO/IEC </a:t>
            </a:r>
            <a:r>
              <a:rPr lang="en-US" altLang="zh-CN" sz="1600" dirty="0">
                <a:latin typeface="Cambria" panose="02040503050406030204" pitchFamily="18" charset="0"/>
              </a:rPr>
              <a:t>25023 - Measurement of system and software product quality: Describes a set of measures and provides guidance for measuring system and software product quality.</a:t>
            </a:r>
          </a:p>
          <a:p>
            <a:pPr lvl="1" eaLnBrk="1" hangingPunct="1"/>
            <a:r>
              <a:rPr lang="en-US" altLang="zh-CN" sz="1600" dirty="0">
                <a:latin typeface="Cambria" panose="02040503050406030204" pitchFamily="18" charset="0"/>
              </a:rPr>
              <a:t>ISO/IEC 25024 - Measurement of data quality: Defines quality measures for quantitatively measuring data quality in terms of characteristics defined in ISO/IEC 25012</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25030 - Quality requirements: Provides requirements and guidance for the process used to develop quality requirements, as well as requirements and recommendations for quality requirements</a:t>
            </a:r>
            <a:r>
              <a:rPr lang="en-US" altLang="zh-CN" sz="1600" dirty="0" smtClean="0">
                <a:latin typeface="Cambria" panose="02040503050406030204" pitchFamily="18" charset="0"/>
              </a:rPr>
              <a:t>.</a:t>
            </a:r>
          </a:p>
          <a:p>
            <a:pPr lvl="1" eaLnBrk="1" hangingPunct="1"/>
            <a:r>
              <a:rPr lang="en-US" altLang="zh-CN" sz="1600" dirty="0">
                <a:latin typeface="Cambria" panose="02040503050406030204" pitchFamily="18" charset="0"/>
              </a:rPr>
              <a:t>ISO/IEC 25040 - Evaluation reference model and guide: Contains general requirements for specification and evaluation of software quality. Provides a framework for evaluating quality of software product and states the requirements for methods of software product measurement and evaluation.</a:t>
            </a:r>
            <a:endParaRPr lang="en-US" altLang="zh-CN" sz="1600" dirty="0" smtClean="0">
              <a:latin typeface="Cambria" panose="02040503050406030204" pitchFamily="18" charset="0"/>
            </a:endParaRPr>
          </a:p>
          <a:p>
            <a:pPr lvl="1" eaLnBrk="1" hangingPunct="1"/>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7243" y="1024533"/>
            <a:ext cx="1839913" cy="1379934"/>
          </a:xfrm>
          <a:prstGeom prst="rect">
            <a:avLst/>
          </a:prstGeom>
        </p:spPr>
      </p:pic>
    </p:spTree>
    <p:extLst>
      <p:ext uri="{BB962C8B-B14F-4D97-AF65-F5344CB8AC3E}">
        <p14:creationId xmlns:p14="http://schemas.microsoft.com/office/powerpoint/2010/main" val="221237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lvl="1" eaLnBrk="1" hangingPunct="1"/>
            <a:r>
              <a:rPr lang="en-US" altLang="zh-CN" sz="1600" dirty="0">
                <a:latin typeface="Cambria" panose="02040503050406030204" pitchFamily="18" charset="0"/>
              </a:rPr>
              <a:t>ISO/IEC 25041 - Evaluation guide for developers, acquirers and independent evaluators: Provides requirements, recommendations and guidelines for developers, acquirers and independent evaluators of the system and software product.</a:t>
            </a:r>
          </a:p>
          <a:p>
            <a:pPr lvl="1" eaLnBrk="1" hangingPunct="1"/>
            <a:r>
              <a:rPr lang="en-US" altLang="zh-CN" sz="1600" dirty="0">
                <a:latin typeface="Cambria" panose="02040503050406030204" pitchFamily="18" charset="0"/>
              </a:rPr>
              <a:t>ISO/IEC 25042 - Evaluation modules: Defines the structure and content of the documentation to be used to describe an evaluation module. These evaluation modules contain the specification of the quality model (i.e. characteristics, </a:t>
            </a:r>
            <a:r>
              <a:rPr lang="en-US" altLang="zh-CN" sz="1600" dirty="0" err="1">
                <a:latin typeface="Cambria" panose="02040503050406030204" pitchFamily="18" charset="0"/>
              </a:rPr>
              <a:t>subcharacteristics</a:t>
            </a:r>
            <a:r>
              <a:rPr lang="en-US" altLang="zh-CN" sz="1600" dirty="0">
                <a:latin typeface="Cambria" panose="02040503050406030204" pitchFamily="18" charset="0"/>
              </a:rPr>
              <a:t> and corresponding product or quality in use measures), the associated data and information about its application.</a:t>
            </a:r>
          </a:p>
          <a:p>
            <a:pPr lvl="1" eaLnBrk="1" hangingPunct="1"/>
            <a:r>
              <a:rPr lang="en-US" altLang="zh-CN" sz="1600" dirty="0">
                <a:latin typeface="Cambria" panose="02040503050406030204" pitchFamily="18" charset="0"/>
              </a:rPr>
              <a:t>ISO/IEC 25045 - Evaluation module for recoverability: Provides the specification to evaluate the </a:t>
            </a:r>
            <a:r>
              <a:rPr lang="en-US" altLang="zh-CN" sz="1600" dirty="0" err="1">
                <a:latin typeface="Cambria" panose="02040503050406030204" pitchFamily="18" charset="0"/>
              </a:rPr>
              <a:t>subcharacteristic</a:t>
            </a:r>
            <a:r>
              <a:rPr lang="en-US" altLang="zh-CN" sz="1600" dirty="0">
                <a:latin typeface="Cambria" panose="02040503050406030204" pitchFamily="18" charset="0"/>
              </a:rPr>
              <a:t> of recoverability defined under the characteristic of reliability of the quality model.</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074" y="907256"/>
            <a:ext cx="1746251" cy="1309688"/>
          </a:xfrm>
          <a:prstGeom prst="rect">
            <a:avLst/>
          </a:prstGeom>
        </p:spPr>
      </p:pic>
    </p:spTree>
    <p:extLst>
      <p:ext uri="{BB962C8B-B14F-4D97-AF65-F5344CB8AC3E}">
        <p14:creationId xmlns:p14="http://schemas.microsoft.com/office/powerpoint/2010/main" val="14641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7"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is …</a:t>
            </a:r>
          </a:p>
        </p:txBody>
      </p:sp>
      <p:sp>
        <p:nvSpPr>
          <p:cNvPr id="8" name="Rectangle 3"/>
          <p:cNvSpPr txBox="1">
            <a:spLocks noChangeArrowheads="1"/>
          </p:cNvSpPr>
          <p:nvPr/>
        </p:nvSpPr>
        <p:spPr bwMode="auto">
          <a:xfrm>
            <a:off x="304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ISO Standards of Software</a:t>
            </a:r>
          </a:p>
          <a:p>
            <a:pPr eaLnBrk="1" hangingPunct="1"/>
            <a:r>
              <a:rPr lang="en-US" altLang="zh-CN" dirty="0" smtClean="0">
                <a:latin typeface="Cambria" panose="02040503050406030204" pitchFamily="18" charset="0"/>
              </a:rPr>
              <a:t>But how about User Experience</a:t>
            </a:r>
          </a:p>
          <a:p>
            <a:pPr lvl="1" eaLnBrk="1" hangingPunct="1"/>
            <a:r>
              <a:rPr lang="en-US" altLang="zh-CN" sz="1600" dirty="0">
                <a:latin typeface="Cambria" panose="02040503050406030204" pitchFamily="18" charset="0"/>
              </a:rPr>
              <a:t>ISO </a:t>
            </a:r>
            <a:r>
              <a:rPr lang="en-US" altLang="zh-CN" sz="1600" dirty="0" smtClean="0">
                <a:latin typeface="Cambria" panose="02040503050406030204" pitchFamily="18" charset="0"/>
              </a:rPr>
              <a:t>9241-210:2010(</a:t>
            </a:r>
            <a:r>
              <a:rPr lang="en-US" altLang="zh-CN" sz="1600" dirty="0" err="1" smtClean="0">
                <a:latin typeface="Cambria" panose="02040503050406030204" pitchFamily="18" charset="0"/>
              </a:rPr>
              <a:t>en</a:t>
            </a:r>
            <a:r>
              <a:rPr lang="en-US" altLang="zh-CN" sz="1600" dirty="0" smtClean="0">
                <a:latin typeface="Cambria" panose="02040503050406030204" pitchFamily="18" charset="0"/>
              </a:rPr>
              <a:t>) Ergonomics </a:t>
            </a:r>
            <a:r>
              <a:rPr lang="en-US" altLang="zh-CN" sz="1600" dirty="0">
                <a:latin typeface="Cambria" panose="02040503050406030204" pitchFamily="18" charset="0"/>
              </a:rPr>
              <a:t>of human-system interaction — Part 210: Human-</a:t>
            </a:r>
            <a:r>
              <a:rPr lang="en-US" altLang="zh-CN" sz="1600" dirty="0" err="1">
                <a:latin typeface="Cambria" panose="02040503050406030204" pitchFamily="18" charset="0"/>
              </a:rPr>
              <a:t>centred</a:t>
            </a:r>
            <a:r>
              <a:rPr lang="en-US" altLang="zh-CN" sz="1600" dirty="0">
                <a:latin typeface="Cambria" panose="02040503050406030204" pitchFamily="18" charset="0"/>
              </a:rPr>
              <a:t> design for interactive </a:t>
            </a:r>
            <a:r>
              <a:rPr lang="en-US" altLang="zh-CN" sz="1600" dirty="0" smtClean="0">
                <a:latin typeface="Cambria" panose="02040503050406030204" pitchFamily="18" charset="0"/>
              </a:rPr>
              <a:t>systems</a:t>
            </a:r>
          </a:p>
          <a:p>
            <a:pPr lvl="1" eaLnBrk="1" hangingPunct="1"/>
            <a:endParaRPr lang="en-US" altLang="zh-CN" sz="1600" dirty="0">
              <a:latin typeface="Cambria" panose="020405030504060302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4074" y="907256"/>
            <a:ext cx="1746251" cy="1309688"/>
          </a:xfrm>
          <a:prstGeom prst="rect">
            <a:avLst/>
          </a:prstGeom>
        </p:spPr>
      </p:pic>
    </p:spTree>
    <p:extLst>
      <p:ext uri="{BB962C8B-B14F-4D97-AF65-F5344CB8AC3E}">
        <p14:creationId xmlns:p14="http://schemas.microsoft.com/office/powerpoint/2010/main" val="201599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5" name="Rectangle 2"/>
          <p:cNvSpPr txBox="1">
            <a:spLocks noChangeArrowheads="1"/>
          </p:cNvSpPr>
          <p:nvPr/>
        </p:nvSpPr>
        <p:spPr bwMode="auto">
          <a:xfrm>
            <a:off x="-762000" y="1295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600" dirty="0" smtClean="0">
                <a:latin typeface="Cambria" panose="02040503050406030204" pitchFamily="18" charset="0"/>
              </a:rPr>
              <a:t>Software effort</a:t>
            </a:r>
          </a:p>
        </p:txBody>
      </p:sp>
      <p:sp>
        <p:nvSpPr>
          <p:cNvPr id="6" name="Rectangle 3"/>
          <p:cNvSpPr txBox="1">
            <a:spLocks noChangeArrowheads="1"/>
          </p:cNvSpPr>
          <p:nvPr/>
        </p:nvSpPr>
        <p:spPr bwMode="auto">
          <a:xfrm>
            <a:off x="152400" y="2667000"/>
            <a:ext cx="449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Specification</a:t>
            </a:r>
          </a:p>
          <a:p>
            <a:pPr eaLnBrk="1" hangingPunct="1">
              <a:lnSpc>
                <a:spcPct val="90000"/>
              </a:lnSpc>
            </a:pPr>
            <a:r>
              <a:rPr lang="en-US" altLang="zh-CN" dirty="0" smtClean="0">
                <a:latin typeface="Cambria" panose="02040503050406030204" pitchFamily="18" charset="0"/>
              </a:rPr>
              <a:t>Product reviews</a:t>
            </a:r>
          </a:p>
          <a:p>
            <a:pPr eaLnBrk="1" hangingPunct="1">
              <a:lnSpc>
                <a:spcPct val="90000"/>
              </a:lnSpc>
            </a:pPr>
            <a:r>
              <a:rPr lang="en-US" altLang="zh-CN" dirty="0" smtClean="0">
                <a:latin typeface="Cambria" panose="02040503050406030204" pitchFamily="18" charset="0"/>
              </a:rPr>
              <a:t>Design</a:t>
            </a:r>
          </a:p>
          <a:p>
            <a:pPr eaLnBrk="1" hangingPunct="1">
              <a:lnSpc>
                <a:spcPct val="90000"/>
              </a:lnSpc>
            </a:pPr>
            <a:r>
              <a:rPr lang="en-US" altLang="zh-CN" dirty="0" smtClean="0">
                <a:latin typeface="Cambria" panose="02040503050406030204" pitchFamily="18" charset="0"/>
              </a:rPr>
              <a:t>Scheduling</a:t>
            </a:r>
          </a:p>
          <a:p>
            <a:pPr eaLnBrk="1" hangingPunct="1">
              <a:lnSpc>
                <a:spcPct val="90000"/>
              </a:lnSpc>
            </a:pPr>
            <a:r>
              <a:rPr lang="en-US" altLang="zh-CN" dirty="0" smtClean="0">
                <a:latin typeface="Cambria" panose="02040503050406030204" pitchFamily="18" charset="0"/>
              </a:rPr>
              <a:t>Feedback</a:t>
            </a:r>
          </a:p>
          <a:p>
            <a:pPr eaLnBrk="1" hangingPunct="1">
              <a:lnSpc>
                <a:spcPct val="90000"/>
              </a:lnSpc>
            </a:pPr>
            <a:r>
              <a:rPr lang="en-US" altLang="zh-CN" dirty="0" smtClean="0">
                <a:latin typeface="Cambria" panose="02040503050406030204" pitchFamily="18" charset="0"/>
              </a:rPr>
              <a:t>Competitive information </a:t>
            </a:r>
          </a:p>
          <a:p>
            <a:pPr marL="0" indent="0" eaLnBrk="1" hangingPunct="1">
              <a:lnSpc>
                <a:spcPct val="90000"/>
              </a:lnSpc>
              <a:buNone/>
            </a:pPr>
            <a:r>
              <a:rPr lang="en-US" altLang="zh-CN" dirty="0" smtClean="0">
                <a:latin typeface="Cambria" panose="02040503050406030204" pitchFamily="18" charset="0"/>
              </a:rPr>
              <a:t>       acquisition</a:t>
            </a:r>
          </a:p>
        </p:txBody>
      </p:sp>
      <p:sp>
        <p:nvSpPr>
          <p:cNvPr id="7" name="Rectangle 3"/>
          <p:cNvSpPr txBox="1">
            <a:spLocks noChangeArrowheads="1"/>
          </p:cNvSpPr>
          <p:nvPr/>
        </p:nvSpPr>
        <p:spPr bwMode="auto">
          <a:xfrm>
            <a:off x="4495800" y="2667000"/>
            <a:ext cx="4267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planning</a:t>
            </a:r>
          </a:p>
          <a:p>
            <a:pPr eaLnBrk="1" hangingPunct="1">
              <a:lnSpc>
                <a:spcPct val="90000"/>
              </a:lnSpc>
            </a:pPr>
            <a:r>
              <a:rPr lang="en-US" altLang="zh-CN" dirty="0" smtClean="0">
                <a:latin typeface="Cambria" panose="02040503050406030204" pitchFamily="18" charset="0"/>
              </a:rPr>
              <a:t>Customer surveying</a:t>
            </a:r>
          </a:p>
          <a:p>
            <a:pPr eaLnBrk="1" hangingPunct="1">
              <a:lnSpc>
                <a:spcPct val="90000"/>
              </a:lnSpc>
            </a:pPr>
            <a:r>
              <a:rPr lang="en-US" altLang="zh-CN" dirty="0" smtClean="0">
                <a:latin typeface="Cambria" panose="02040503050406030204" pitchFamily="18" charset="0"/>
              </a:rPr>
              <a:t>Usability data gathering</a:t>
            </a:r>
          </a:p>
          <a:p>
            <a:pPr eaLnBrk="1" hangingPunct="1">
              <a:lnSpc>
                <a:spcPct val="90000"/>
              </a:lnSpc>
            </a:pPr>
            <a:r>
              <a:rPr lang="en-US" altLang="zh-CN" dirty="0" smtClean="0">
                <a:latin typeface="Cambria" panose="02040503050406030204" pitchFamily="18" charset="0"/>
              </a:rPr>
              <a:t>Look and feel specification</a:t>
            </a:r>
          </a:p>
          <a:p>
            <a:pPr eaLnBrk="1" hangingPunct="1">
              <a:lnSpc>
                <a:spcPct val="90000"/>
              </a:lnSpc>
            </a:pPr>
            <a:r>
              <a:rPr lang="en-US" altLang="zh-CN" dirty="0" smtClean="0">
                <a:latin typeface="Cambria" panose="02040503050406030204" pitchFamily="18" charset="0"/>
              </a:rPr>
              <a:t>Software architecture</a:t>
            </a:r>
          </a:p>
          <a:p>
            <a:pPr eaLnBrk="1" hangingPunct="1">
              <a:lnSpc>
                <a:spcPct val="90000"/>
              </a:lnSpc>
            </a:pPr>
            <a:r>
              <a:rPr lang="en-US" altLang="zh-CN" dirty="0" smtClean="0">
                <a:latin typeface="Cambria" panose="02040503050406030204" pitchFamily="18" charset="0"/>
              </a:rPr>
              <a:t>Programming</a:t>
            </a:r>
          </a:p>
          <a:p>
            <a:pPr eaLnBrk="1" hangingPunct="1">
              <a:lnSpc>
                <a:spcPct val="90000"/>
              </a:lnSpc>
            </a:pPr>
            <a:r>
              <a:rPr lang="en-US" altLang="zh-CN" dirty="0" smtClean="0">
                <a:latin typeface="Cambria" panose="02040503050406030204" pitchFamily="18" charset="0"/>
              </a:rPr>
              <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0997" y="943950"/>
            <a:ext cx="2406203" cy="1593719"/>
          </a:xfrm>
          <a:prstGeom prst="rect">
            <a:avLst/>
          </a:prstGeom>
        </p:spPr>
      </p:pic>
    </p:spTree>
    <p:extLst>
      <p:ext uri="{BB962C8B-B14F-4D97-AF65-F5344CB8AC3E}">
        <p14:creationId xmlns:p14="http://schemas.microsoft.com/office/powerpoint/2010/main" val="99966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5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animEffect transition="in" filter="fade">
                                      <p:cBhvr>
                                        <p:cTn id="41" dur="500"/>
                                        <p:tgtEl>
                                          <p:spTgt spid="7">
                                            <p:txEl>
                                              <p:pRg st="0" end="0"/>
                                            </p:txEl>
                                          </p:spTgt>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7">
                                            <p:txEl>
                                              <p:pRg st="1" end="1"/>
                                            </p:txEl>
                                          </p:spTgt>
                                        </p:tgtEl>
                                        <p:attrNameLst>
                                          <p:attrName>style.visibility</p:attrName>
                                        </p:attrNameLst>
                                      </p:cBhvr>
                                      <p:to>
                                        <p:strVal val="visible"/>
                                      </p:to>
                                    </p:set>
                                    <p:animEffect transition="in" filter="fade">
                                      <p:cBhvr>
                                        <p:cTn id="45" dur="500"/>
                                        <p:tgtEl>
                                          <p:spTgt spid="7">
                                            <p:txEl>
                                              <p:pRg st="1" end="1"/>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500"/>
                                        <p:tgtEl>
                                          <p:spTgt spid="7">
                                            <p:txEl>
                                              <p:pRg st="2" end="2"/>
                                            </p:txEl>
                                          </p:spTgt>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animEffect transition="in" filter="fade">
                                      <p:cBhvr>
                                        <p:cTn id="53" dur="500"/>
                                        <p:tgtEl>
                                          <p:spTgt spid="7">
                                            <p:txEl>
                                              <p:pRg st="3" end="3"/>
                                            </p:txEl>
                                          </p:spTgt>
                                        </p:tgtEl>
                                      </p:cBhvr>
                                    </p:animEffect>
                                  </p:childTnLst>
                                </p:cTn>
                              </p:par>
                            </p:childTnLst>
                          </p:cTn>
                        </p:par>
                        <p:par>
                          <p:cTn id="54" fill="hold">
                            <p:stCondLst>
                              <p:cond delay="2000"/>
                            </p:stCondLst>
                            <p:childTnLst>
                              <p:par>
                                <p:cTn id="55" presetID="10" presetClass="entr" presetSubtype="0" fill="hold" nodeType="afterEffect">
                                  <p:stCondLst>
                                    <p:cond delay="0"/>
                                  </p:stCondLst>
                                  <p:childTnLst>
                                    <p:set>
                                      <p:cBhvr>
                                        <p:cTn id="56" dur="1" fill="hold">
                                          <p:stCondLst>
                                            <p:cond delay="0"/>
                                          </p:stCondLst>
                                        </p:cTn>
                                        <p:tgtEl>
                                          <p:spTgt spid="7">
                                            <p:txEl>
                                              <p:pRg st="4" end="4"/>
                                            </p:txEl>
                                          </p:spTgt>
                                        </p:tgtEl>
                                        <p:attrNameLst>
                                          <p:attrName>style.visibility</p:attrName>
                                        </p:attrNameLst>
                                      </p:cBhvr>
                                      <p:to>
                                        <p:strVal val="visible"/>
                                      </p:to>
                                    </p:set>
                                    <p:animEffect transition="in" filter="fade">
                                      <p:cBhvr>
                                        <p:cTn id="57" dur="500"/>
                                        <p:tgtEl>
                                          <p:spTgt spid="7">
                                            <p:txEl>
                                              <p:pRg st="4" end="4"/>
                                            </p:txEl>
                                          </p:spTgt>
                                        </p:tgtEl>
                                      </p:cBhvr>
                                    </p:animEffect>
                                  </p:childTnLst>
                                </p:cTn>
                              </p:par>
                            </p:childTnLst>
                          </p:cTn>
                        </p:par>
                        <p:par>
                          <p:cTn id="58" fill="hold">
                            <p:stCondLst>
                              <p:cond delay="2500"/>
                            </p:stCondLst>
                            <p:childTnLst>
                              <p:par>
                                <p:cTn id="59" presetID="10" presetClass="entr" presetSubtype="0" fill="hold" nodeType="after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animEffect transition="in" filter="fade">
                                      <p:cBhvr>
                                        <p:cTn id="61" dur="500"/>
                                        <p:tgtEl>
                                          <p:spTgt spid="7">
                                            <p:txEl>
                                              <p:pRg st="5" end="5"/>
                                            </p:txEl>
                                          </p:spTgt>
                                        </p:tgtEl>
                                      </p:cBhvr>
                                    </p:animEffect>
                                  </p:childTnLst>
                                </p:cTn>
                              </p:par>
                            </p:childTnLst>
                          </p:cTn>
                        </p:par>
                        <p:par>
                          <p:cTn id="62" fill="hold">
                            <p:stCondLst>
                              <p:cond delay="3000"/>
                            </p:stCondLst>
                            <p:childTnLst>
                              <p:par>
                                <p:cTn id="63" presetID="10" presetClass="entr" presetSubtype="0" fill="hold" nodeType="afterEffect">
                                  <p:stCondLst>
                                    <p:cond delay="0"/>
                                  </p:stCondLst>
                                  <p:childTnLst>
                                    <p:set>
                                      <p:cBhvr>
                                        <p:cTn id="64" dur="1" fill="hold">
                                          <p:stCondLst>
                                            <p:cond delay="0"/>
                                          </p:stCondLst>
                                        </p:cTn>
                                        <p:tgtEl>
                                          <p:spTgt spid="7">
                                            <p:txEl>
                                              <p:pRg st="6" end="6"/>
                                            </p:txEl>
                                          </p:spTgt>
                                        </p:tgtEl>
                                        <p:attrNameLst>
                                          <p:attrName>style.visibility</p:attrName>
                                        </p:attrNameLst>
                                      </p:cBhvr>
                                      <p:to>
                                        <p:strVal val="visible"/>
                                      </p:to>
                                    </p:set>
                                    <p:animEffect transition="in" filter="fade">
                                      <p:cBhvr>
                                        <p:cTn id="65" dur="500"/>
                                        <p:tgtEl>
                                          <p:spTgt spid="7">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ltLang="zh-CN" sz="4000" dirty="0">
                <a:solidFill>
                  <a:srgbClr val="132584"/>
                </a:solidFill>
                <a:latin typeface="Cambria" panose="02040503050406030204" pitchFamily="18" charset="0"/>
              </a:rPr>
              <a:t>Product Components</a:t>
            </a:r>
          </a:p>
        </p:txBody>
      </p:sp>
      <p:sp>
        <p:nvSpPr>
          <p:cNvPr id="1045507" name="Rectangle 3"/>
          <p:cNvSpPr>
            <a:spLocks noGrp="1" noChangeArrowheads="1"/>
          </p:cNvSpPr>
          <p:nvPr>
            <p:ph idx="1"/>
          </p:nvPr>
        </p:nvSpPr>
        <p:spPr>
          <a:xfrm>
            <a:off x="457200" y="1295400"/>
            <a:ext cx="8610600" cy="4752975"/>
          </a:xfrm>
        </p:spPr>
        <p:txBody>
          <a:bodyPr/>
          <a:lstStyle/>
          <a:p>
            <a:pPr marL="381000" indent="-381000">
              <a:lnSpc>
                <a:spcPct val="110000"/>
              </a:lnSpc>
              <a:buFontTx/>
              <a:buAutoNum type="arabicPeriod"/>
            </a:pPr>
            <a:r>
              <a:rPr lang="en-US" altLang="zh-CN" sz="2200" dirty="0">
                <a:latin typeface="Cambria" panose="02040503050406030204" pitchFamily="18" charset="0"/>
              </a:rPr>
              <a:t>Customer Requirements (Surveys, competitive info, Feedback)</a:t>
            </a:r>
          </a:p>
          <a:p>
            <a:pPr marL="381000" indent="-381000">
              <a:lnSpc>
                <a:spcPct val="110000"/>
              </a:lnSpc>
              <a:buFontTx/>
              <a:buAutoNum type="arabicPeriod"/>
            </a:pPr>
            <a:r>
              <a:rPr lang="en-US" altLang="zh-CN" sz="2200" dirty="0">
                <a:latin typeface="Cambria" panose="02040503050406030204" pitchFamily="18" charset="0"/>
              </a:rPr>
              <a:t>MRD (Task/Feature description, Usability Data)</a:t>
            </a:r>
          </a:p>
          <a:p>
            <a:pPr marL="381000" indent="-381000">
              <a:lnSpc>
                <a:spcPct val="110000"/>
              </a:lnSpc>
              <a:buFontTx/>
              <a:buAutoNum type="arabicPeriod"/>
            </a:pPr>
            <a:r>
              <a:rPr lang="en-US" altLang="zh-CN" sz="2200" dirty="0" smtClean="0">
                <a:latin typeface="Cambria" panose="02040503050406030204" pitchFamily="18" charset="0"/>
              </a:rPr>
              <a:t>Specifications</a:t>
            </a:r>
            <a:endParaRPr lang="en-US" altLang="zh-CN" sz="2200" dirty="0">
              <a:latin typeface="Cambria" panose="02040503050406030204" pitchFamily="18" charset="0"/>
            </a:endParaRPr>
          </a:p>
          <a:p>
            <a:pPr marL="381000" indent="-381000">
              <a:lnSpc>
                <a:spcPct val="110000"/>
              </a:lnSpc>
              <a:buFontTx/>
              <a:buAutoNum type="arabicPeriod"/>
            </a:pPr>
            <a:r>
              <a:rPr lang="en-US" altLang="zh-CN" sz="2200" dirty="0">
                <a:latin typeface="Cambria" panose="02040503050406030204" pitchFamily="18" charset="0"/>
              </a:rPr>
              <a:t>Schedule</a:t>
            </a:r>
          </a:p>
          <a:p>
            <a:pPr marL="381000" indent="-381000">
              <a:lnSpc>
                <a:spcPct val="110000"/>
              </a:lnSpc>
              <a:buFontTx/>
              <a:buAutoNum type="arabicPeriod"/>
            </a:pPr>
            <a:r>
              <a:rPr lang="en-US" altLang="zh-CN" sz="2200" dirty="0">
                <a:latin typeface="Cambria" panose="02040503050406030204" pitchFamily="18" charset="0"/>
              </a:rPr>
              <a:t>Design Docs (Architecture, Feature implementation, Interface agreement)</a:t>
            </a:r>
          </a:p>
          <a:p>
            <a:pPr marL="381000" indent="-381000">
              <a:lnSpc>
                <a:spcPct val="110000"/>
              </a:lnSpc>
              <a:buFontTx/>
              <a:buAutoNum type="arabicPeriod"/>
            </a:pPr>
            <a:r>
              <a:rPr lang="en-US" altLang="zh-CN" sz="2200" dirty="0">
                <a:latin typeface="Cambria" panose="02040503050406030204" pitchFamily="18" charset="0"/>
              </a:rPr>
              <a:t>Test Documents (Plans, test cases, QA Milestone reports)</a:t>
            </a:r>
          </a:p>
          <a:p>
            <a:pPr marL="381000" indent="-381000">
              <a:lnSpc>
                <a:spcPct val="110000"/>
              </a:lnSpc>
              <a:buFontTx/>
              <a:buAutoNum type="arabicPeriod"/>
            </a:pPr>
            <a:r>
              <a:rPr lang="en-US" altLang="zh-CN" sz="2200" dirty="0">
                <a:latin typeface="Cambria" panose="02040503050406030204" pitchFamily="18" charset="0"/>
              </a:rPr>
              <a:t>Online help</a:t>
            </a:r>
          </a:p>
          <a:p>
            <a:pPr marL="381000" indent="-381000">
              <a:lnSpc>
                <a:spcPct val="110000"/>
              </a:lnSpc>
              <a:buFontTx/>
              <a:buAutoNum type="arabicPeriod"/>
            </a:pPr>
            <a:r>
              <a:rPr lang="en-US" altLang="zh-CN" sz="2200" dirty="0">
                <a:latin typeface="Cambria" panose="02040503050406030204" pitchFamily="18" charset="0"/>
              </a:rPr>
              <a:t>Release Notes / Read Me</a:t>
            </a:r>
          </a:p>
          <a:p>
            <a:pPr marL="381000" indent="-381000">
              <a:lnSpc>
                <a:spcPct val="110000"/>
              </a:lnSpc>
              <a:buFontTx/>
              <a:buAutoNum type="arabicPeriod"/>
            </a:pPr>
            <a:r>
              <a:rPr lang="en-US" altLang="zh-CN" sz="2200" dirty="0">
                <a:solidFill>
                  <a:srgbClr val="132584"/>
                </a:solidFill>
                <a:latin typeface="Cambria" panose="02040503050406030204" pitchFamily="18" charset="0"/>
              </a:rPr>
              <a:t>Release packages</a:t>
            </a:r>
          </a:p>
        </p:txBody>
      </p:sp>
      <p:sp>
        <p:nvSpPr>
          <p:cNvPr id="2" name="矩形 1"/>
          <p:cNvSpPr/>
          <p:nvPr/>
        </p:nvSpPr>
        <p:spPr>
          <a:xfrm>
            <a:off x="1752600" y="5817542"/>
            <a:ext cx="7772400" cy="461665"/>
          </a:xfrm>
          <a:prstGeom prst="rect">
            <a:avLst/>
          </a:prstGeom>
        </p:spPr>
        <p:txBody>
          <a:bodyPr wrap="square">
            <a:spAutoFit/>
          </a:bodyPr>
          <a:lstStyle/>
          <a:p>
            <a:r>
              <a:rPr lang="en-US" altLang="zh-CN" b="1" i="1" dirty="0">
                <a:solidFill>
                  <a:srgbClr val="FF0000"/>
                </a:solidFill>
                <a:ea typeface="宋体" panose="02010600030101010101" pitchFamily="2" charset="-122"/>
              </a:rPr>
              <a:t>Market Requirement Document</a:t>
            </a:r>
            <a:r>
              <a:rPr lang="zh-CN" altLang="en-US" b="1" i="1" dirty="0">
                <a:solidFill>
                  <a:srgbClr val="FF0000"/>
                </a:solidFill>
                <a:ea typeface="宋体" panose="02010600030101010101" pitchFamily="2" charset="-122"/>
              </a:rPr>
              <a:t>，</a:t>
            </a:r>
            <a:r>
              <a:rPr lang="en-US" altLang="zh-CN" b="1" i="1" dirty="0">
                <a:solidFill>
                  <a:srgbClr val="FF0000"/>
                </a:solidFill>
                <a:ea typeface="宋体" panose="02010600030101010101" pitchFamily="2" charset="-122"/>
              </a:rPr>
              <a:t>MRD</a:t>
            </a:r>
            <a:endParaRPr lang="zh-CN" altLang="en-US" dirty="0">
              <a:solidFill>
                <a:srgbClr val="FF0000"/>
              </a:solidFill>
            </a:endParaRPr>
          </a:p>
        </p:txBody>
      </p:sp>
    </p:spTree>
    <p:extLst>
      <p:ext uri="{BB962C8B-B14F-4D97-AF65-F5344CB8AC3E}">
        <p14:creationId xmlns:p14="http://schemas.microsoft.com/office/powerpoint/2010/main" val="18927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Customer requirements</a:t>
            </a:r>
          </a:p>
        </p:txBody>
      </p:sp>
      <p:sp>
        <p:nvSpPr>
          <p:cNvPr id="4" name="Rectangle 3"/>
          <p:cNvSpPr txBox="1">
            <a:spLocks noChangeArrowheads="1"/>
          </p:cNvSpPr>
          <p:nvPr/>
        </p:nvSpPr>
        <p:spPr bwMode="auto">
          <a:xfrm>
            <a:off x="228600" y="18288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i="1" dirty="0" smtClean="0">
                <a:solidFill>
                  <a:srgbClr val="FF0000"/>
                </a:solidFill>
                <a:latin typeface="Cambria" panose="02040503050406030204" pitchFamily="18" charset="0"/>
              </a:rPr>
              <a:t>The software development team must determine what the customer wants.</a:t>
            </a:r>
            <a:endParaRPr lang="en-US" altLang="zh-CN" dirty="0" smtClean="0">
              <a:solidFill>
                <a:srgbClr val="FF0000"/>
              </a:solidFill>
              <a:latin typeface="Cambria" panose="02040503050406030204" pitchFamily="18" charset="0"/>
            </a:endParaRPr>
          </a:p>
          <a:p>
            <a:pPr eaLnBrk="1" hangingPunct="1">
              <a:lnSpc>
                <a:spcPct val="90000"/>
              </a:lnSpc>
            </a:pPr>
            <a:r>
              <a:rPr lang="en-US" altLang="zh-CN" dirty="0" smtClean="0">
                <a:latin typeface="Cambria" panose="02040503050406030204" pitchFamily="18" charset="0"/>
              </a:rPr>
              <a:t>How can you do this?</a:t>
            </a:r>
          </a:p>
          <a:p>
            <a:pPr lvl="1" eaLnBrk="1" hangingPunct="1">
              <a:lnSpc>
                <a:spcPct val="90000"/>
              </a:lnSpc>
            </a:pPr>
            <a:r>
              <a:rPr lang="en-US" altLang="zh-CN" dirty="0" smtClean="0">
                <a:latin typeface="Cambria" panose="02040503050406030204" pitchFamily="18" charset="0"/>
              </a:rPr>
              <a:t>Guess?</a:t>
            </a:r>
          </a:p>
          <a:p>
            <a:pPr lvl="1" eaLnBrk="1" hangingPunct="1">
              <a:lnSpc>
                <a:spcPct val="90000"/>
              </a:lnSpc>
            </a:pPr>
            <a:r>
              <a:rPr lang="en-US" altLang="zh-CN" dirty="0" smtClean="0">
                <a:latin typeface="Cambria" panose="02040503050406030204" pitchFamily="18" charset="0"/>
              </a:rPr>
              <a:t>Collect detailed information from surveys?</a:t>
            </a:r>
          </a:p>
          <a:p>
            <a:pPr lvl="1" eaLnBrk="1" hangingPunct="1">
              <a:lnSpc>
                <a:spcPct val="90000"/>
              </a:lnSpc>
            </a:pPr>
            <a:r>
              <a:rPr lang="en-US" altLang="zh-CN" dirty="0" smtClean="0">
                <a:latin typeface="Cambria" panose="02040503050406030204" pitchFamily="18" charset="0"/>
              </a:rPr>
              <a:t>Get feedback from a previous version of the software?</a:t>
            </a:r>
          </a:p>
          <a:p>
            <a:pPr lvl="1" eaLnBrk="1" hangingPunct="1">
              <a:lnSpc>
                <a:spcPct val="90000"/>
              </a:lnSpc>
            </a:pPr>
            <a:r>
              <a:rPr lang="en-US" altLang="zh-CN" dirty="0" smtClean="0">
                <a:latin typeface="Cambria" panose="02040503050406030204" pitchFamily="18" charset="0"/>
              </a:rPr>
              <a:t>Read reviews in magazines?</a:t>
            </a:r>
          </a:p>
          <a:p>
            <a:pPr lvl="1" eaLnBrk="1" hangingPunct="1">
              <a:lnSpc>
                <a:spcPct val="90000"/>
              </a:lnSpc>
            </a:pPr>
            <a:r>
              <a:rPr lang="en-US" altLang="zh-CN" dirty="0" smtClean="0">
                <a:latin typeface="Cambria" panose="02040503050406030204" pitchFamily="18" charset="0"/>
              </a:rPr>
              <a:t>Get information about the competition?</a:t>
            </a:r>
          </a:p>
          <a:p>
            <a:pPr lvl="1" eaLnBrk="1" hangingPunct="1">
              <a:lnSpc>
                <a:spcPct val="90000"/>
              </a:lnSpc>
            </a:pPr>
            <a:r>
              <a:rPr lang="en-US" altLang="zh-CN" dirty="0" smtClean="0">
                <a:latin typeface="Cambria" panose="02040503050406030204" pitchFamily="18" charset="0"/>
              </a:rPr>
              <a:t>Other ways?</a:t>
            </a:r>
          </a:p>
          <a:p>
            <a:pPr eaLnBrk="1" hangingPunct="1">
              <a:lnSpc>
                <a:spcPct val="90000"/>
              </a:lnSpc>
            </a:pPr>
            <a:r>
              <a:rPr lang="en-US" altLang="zh-CN" dirty="0" smtClean="0">
                <a:latin typeface="Cambria" panose="02040503050406030204" pitchFamily="18" charset="0"/>
              </a:rPr>
              <a:t>The collected data is used to guide the specification effort.</a:t>
            </a:r>
          </a:p>
        </p:txBody>
      </p:sp>
    </p:spTree>
    <p:extLst>
      <p:ext uri="{BB962C8B-B14F-4D97-AF65-F5344CB8AC3E}">
        <p14:creationId xmlns:p14="http://schemas.microsoft.com/office/powerpoint/2010/main" val="86689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ChangeArrowheads="1"/>
          </p:cNvSpPr>
          <p:nvPr>
            <p:ph type="title"/>
          </p:nvPr>
        </p:nvSpPr>
        <p:spPr>
          <a:xfrm>
            <a:off x="922973" y="1219200"/>
            <a:ext cx="7162800" cy="755650"/>
          </a:xfrm>
        </p:spPr>
        <p:txBody>
          <a:bodyPr/>
          <a:lstStyle/>
          <a:p>
            <a:r>
              <a:rPr lang="en-US" altLang="zh-CN" dirty="0">
                <a:solidFill>
                  <a:srgbClr val="132584"/>
                </a:solidFill>
                <a:latin typeface="Cambria" panose="02040503050406030204" pitchFamily="18" charset="0"/>
              </a:rPr>
              <a:t>Writing MRD AND SPEC</a:t>
            </a:r>
          </a:p>
        </p:txBody>
      </p:sp>
      <p:sp>
        <p:nvSpPr>
          <p:cNvPr id="1142788" name="Rectangle 4"/>
          <p:cNvSpPr>
            <a:spLocks noChangeArrowheads="1"/>
          </p:cNvSpPr>
          <p:nvPr/>
        </p:nvSpPr>
        <p:spPr bwMode="auto">
          <a:xfrm>
            <a:off x="457200" y="2057400"/>
            <a:ext cx="8458200" cy="4308872"/>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buClr>
                <a:schemeClr val="accent1"/>
              </a:buClr>
              <a:buSzPct val="122000"/>
            </a:pPr>
            <a:r>
              <a:rPr lang="en-US" altLang="zh-CN" sz="2400" b="1" dirty="0">
                <a:solidFill>
                  <a:srgbClr val="000099"/>
                </a:solidFill>
                <a:latin typeface="Cambria" panose="02040503050406030204" pitchFamily="18" charset="0"/>
              </a:rPr>
              <a:t>a project management issue - but a difficult one</a:t>
            </a:r>
            <a:endParaRPr lang="zh-CN" altLang="en-US" sz="2400" b="1" dirty="0">
              <a:solidFill>
                <a:srgbClr val="000099"/>
              </a:solidFill>
              <a:latin typeface="Cambria" panose="02040503050406030204" pitchFamily="18" charset="0"/>
            </a:endParaRPr>
          </a:p>
          <a:p>
            <a:pPr>
              <a:buClr>
                <a:schemeClr val="accent1"/>
              </a:buClr>
              <a:buSzPct val="122000"/>
              <a:buFontTx/>
              <a:buChar char="•"/>
            </a:pPr>
            <a:endParaRPr lang="zh-CN" altLang="en-US" sz="2400" b="1" dirty="0">
              <a:solidFill>
                <a:srgbClr val="000099"/>
              </a:solidFill>
              <a:latin typeface="Cambria" panose="02040503050406030204" pitchFamily="18" charset="0"/>
            </a:endParaRPr>
          </a:p>
          <a:p>
            <a:pPr>
              <a:buClr>
                <a:schemeClr val="accent1"/>
              </a:buClr>
              <a:buSzPct val="122000"/>
            </a:pPr>
            <a:r>
              <a:rPr lang="en-US" altLang="zh-CN" sz="2400" b="1" dirty="0">
                <a:solidFill>
                  <a:srgbClr val="000099"/>
                </a:solidFill>
                <a:latin typeface="Cambria" panose="02040503050406030204" pitchFamily="18" charset="0"/>
              </a:rPr>
              <a:t>For our purposes, verifiability is critical:</a:t>
            </a:r>
          </a:p>
          <a:p>
            <a:pPr lvl="1">
              <a:buClr>
                <a:schemeClr val="accent1"/>
              </a:buClr>
              <a:buSzPct val="122000"/>
            </a:pPr>
            <a:r>
              <a:rPr lang="en-US" altLang="zh-CN" sz="2000" dirty="0">
                <a:latin typeface="Cambria" panose="02040503050406030204" pitchFamily="18" charset="0"/>
              </a:rPr>
              <a:t>(bad) The system should be easy to use and user errors should be minimal.</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pPr>
            <a:r>
              <a:rPr lang="en-US" altLang="zh-CN" sz="2000" dirty="0">
                <a:latin typeface="Cambria" panose="02040503050406030204" pitchFamily="18" charset="0"/>
              </a:rPr>
              <a:t>(better) Experienced controllers should be able to use all the system functions after a total of two-hours of training. </a:t>
            </a:r>
            <a:endParaRPr lang="en-US" altLang="zh-CN" sz="2000" dirty="0" smtClean="0">
              <a:latin typeface="Cambria" panose="02040503050406030204" pitchFamily="18" charset="0"/>
            </a:endParaRPr>
          </a:p>
          <a:p>
            <a:pPr lvl="1">
              <a:buClr>
                <a:schemeClr val="accent1"/>
              </a:buClr>
              <a:buSzPct val="122000"/>
            </a:pPr>
            <a:r>
              <a:rPr lang="en-US" altLang="zh-CN" sz="2000" dirty="0" smtClean="0">
                <a:latin typeface="Cambria" panose="02040503050406030204" pitchFamily="18" charset="0"/>
              </a:rPr>
              <a:t>After </a:t>
            </a:r>
            <a:r>
              <a:rPr lang="en-US" altLang="zh-CN" sz="2000" dirty="0">
                <a:latin typeface="Cambria" panose="02040503050406030204" pitchFamily="18" charset="0"/>
              </a:rPr>
              <a:t>training, the average number of errors made by the experienced controllers will not exceed two per day.</a:t>
            </a:r>
          </a:p>
          <a:p>
            <a:pPr lvl="1">
              <a:buClr>
                <a:schemeClr val="accent1"/>
              </a:buClr>
              <a:buSzPct val="122000"/>
              <a:buFontTx/>
              <a:buChar char="•"/>
            </a:pPr>
            <a:endParaRPr lang="en-US" altLang="zh-CN" sz="2000" dirty="0">
              <a:latin typeface="Cambria" panose="02040503050406030204" pitchFamily="18" charset="0"/>
            </a:endParaRPr>
          </a:p>
          <a:p>
            <a:pPr lvl="1">
              <a:buClr>
                <a:schemeClr val="accent1"/>
              </a:buClr>
              <a:buSzPct val="122000"/>
              <a:buFontTx/>
              <a:buChar char="•"/>
            </a:pPr>
            <a:r>
              <a:rPr lang="en-US" altLang="zh-CN" sz="2000" dirty="0">
                <a:latin typeface="Cambria" panose="02040503050406030204" pitchFamily="18" charset="0"/>
              </a:rPr>
              <a:t>But there are still problems. What are they?</a:t>
            </a:r>
          </a:p>
          <a:p>
            <a:pPr lvl="1" algn="ctr">
              <a:lnSpc>
                <a:spcPct val="90000"/>
              </a:lnSpc>
              <a:spcBef>
                <a:spcPct val="50000"/>
              </a:spcBef>
              <a:spcAft>
                <a:spcPts val="900"/>
              </a:spcAft>
              <a:buClr>
                <a:schemeClr val="accent1"/>
              </a:buClr>
              <a:buFontTx/>
              <a:buChar char="•"/>
            </a:pPr>
            <a:endParaRPr lang="en-US" altLang="zh-CN" sz="2000" dirty="0">
              <a:latin typeface="Cambria" panose="02040503050406030204" pitchFamily="18" charset="0"/>
            </a:endParaRP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cxnSp>
        <p:nvCxnSpPr>
          <p:cNvPr id="4" name="直接连接符 3"/>
          <p:cNvCxnSpPr/>
          <p:nvPr/>
        </p:nvCxnSpPr>
        <p:spPr bwMode="auto">
          <a:xfrm>
            <a:off x="1828800" y="4343400"/>
            <a:ext cx="1371600" cy="0"/>
          </a:xfrm>
          <a:prstGeom prst="line">
            <a:avLst/>
          </a:prstGeom>
          <a:solidFill>
            <a:srgbClr val="DDDDDD"/>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0746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2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27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27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27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278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278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78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Specification</a:t>
            </a:r>
            <a:br>
              <a:rPr lang="en-US" altLang="zh-CN" sz="3200" dirty="0" smtClean="0">
                <a:latin typeface="Cambria" panose="02040503050406030204" pitchFamily="18" charset="0"/>
              </a:rPr>
            </a:br>
            <a:r>
              <a:rPr lang="en-US" altLang="zh-CN" sz="2000" dirty="0" smtClean="0">
                <a:solidFill>
                  <a:srgbClr val="FF0000"/>
                </a:solidFill>
                <a:latin typeface="Cambria" panose="02040503050406030204" pitchFamily="18" charset="0"/>
              </a:rPr>
              <a:t>“If you don't know where you're going any road will take you there”</a:t>
            </a:r>
            <a:endParaRPr lang="en-US" altLang="zh-CN" sz="3200" dirty="0" smtClean="0">
              <a:solidFill>
                <a:srgbClr val="FF0000"/>
              </a:solidFill>
              <a:latin typeface="Cambria" panose="02040503050406030204" pitchFamily="18" charset="0"/>
            </a:endParaRPr>
          </a:p>
        </p:txBody>
      </p:sp>
      <p:sp>
        <p:nvSpPr>
          <p:cNvPr id="4" name="Rectangle 3"/>
          <p:cNvSpPr txBox="1">
            <a:spLocks noChangeArrowheads="1"/>
          </p:cNvSpPr>
          <p:nvPr/>
        </p:nvSpPr>
        <p:spPr bwMode="auto">
          <a:xfrm>
            <a:off x="304800" y="2438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The specification takes the data from the customer requirements and other sources and defines:</a:t>
            </a:r>
          </a:p>
          <a:p>
            <a:pPr lvl="1" eaLnBrk="1" hangingPunct="1">
              <a:lnSpc>
                <a:spcPct val="90000"/>
              </a:lnSpc>
            </a:pPr>
            <a:r>
              <a:rPr lang="en-US" altLang="zh-CN" dirty="0" smtClean="0">
                <a:solidFill>
                  <a:srgbClr val="FF0000"/>
                </a:solidFill>
                <a:latin typeface="Cambria" panose="02040503050406030204" pitchFamily="18" charset="0"/>
              </a:rPr>
              <a:t>The features of the software </a:t>
            </a:r>
            <a:r>
              <a:rPr lang="en-US" altLang="zh-CN" dirty="0" smtClean="0">
                <a:latin typeface="Cambria" panose="02040503050406030204" pitchFamily="18" charset="0"/>
              </a:rPr>
              <a:t>(functional requirements).</a:t>
            </a:r>
          </a:p>
          <a:p>
            <a:pPr lvl="1" eaLnBrk="1" hangingPunct="1">
              <a:lnSpc>
                <a:spcPct val="90000"/>
              </a:lnSpc>
            </a:pPr>
            <a:r>
              <a:rPr lang="en-US" altLang="zh-CN" dirty="0" smtClean="0">
                <a:solidFill>
                  <a:srgbClr val="FF0000"/>
                </a:solidFill>
                <a:latin typeface="Cambria" panose="02040503050406030204" pitchFamily="18" charset="0"/>
              </a:rPr>
              <a:t>The constraints on these features </a:t>
            </a:r>
            <a:r>
              <a:rPr lang="en-US" altLang="zh-CN" dirty="0" smtClean="0">
                <a:latin typeface="Cambria" panose="02040503050406030204" pitchFamily="18" charset="0"/>
              </a:rPr>
              <a:t>(non-functional requirements).</a:t>
            </a:r>
          </a:p>
          <a:p>
            <a:pPr eaLnBrk="1" hangingPunct="1">
              <a:lnSpc>
                <a:spcPct val="90000"/>
              </a:lnSpc>
            </a:pPr>
            <a:r>
              <a:rPr lang="en-US" altLang="zh-CN" dirty="0" smtClean="0">
                <a:latin typeface="Cambria" panose="02040503050406030204" pitchFamily="18" charset="0"/>
              </a:rPr>
              <a:t>Specifications can be:</a:t>
            </a:r>
          </a:p>
          <a:p>
            <a:pPr lvl="1" eaLnBrk="1" hangingPunct="1">
              <a:lnSpc>
                <a:spcPct val="90000"/>
              </a:lnSpc>
            </a:pPr>
            <a:r>
              <a:rPr lang="en-US" altLang="zh-CN" dirty="0" smtClean="0">
                <a:solidFill>
                  <a:srgbClr val="FF0000"/>
                </a:solidFill>
                <a:latin typeface="Cambria" panose="02040503050406030204" pitchFamily="18" charset="0"/>
              </a:rPr>
              <a:t>formal</a:t>
            </a:r>
            <a:r>
              <a:rPr lang="en-US" altLang="zh-CN" dirty="0" smtClean="0">
                <a:latin typeface="Cambria" panose="02040503050406030204" pitchFamily="18" charset="0"/>
              </a:rPr>
              <a:t> (e.g., aerospace industry), rigid</a:t>
            </a:r>
          </a:p>
          <a:p>
            <a:pPr lvl="1" eaLnBrk="1" hangingPunct="1">
              <a:lnSpc>
                <a:spcPct val="90000"/>
              </a:lnSpc>
            </a:pPr>
            <a:r>
              <a:rPr lang="en-US" altLang="zh-CN" dirty="0" smtClean="0">
                <a:solidFill>
                  <a:srgbClr val="FF0000"/>
                </a:solidFill>
                <a:latin typeface="Cambria" panose="02040503050406030204" pitchFamily="18" charset="0"/>
              </a:rPr>
              <a:t>informal</a:t>
            </a:r>
            <a:r>
              <a:rPr lang="en-US" altLang="zh-CN" dirty="0" smtClean="0">
                <a:latin typeface="Cambria" panose="02040503050406030204" pitchFamily="18" charset="0"/>
              </a:rPr>
              <a:t> (e.g., a .com start up), on a cocktail napkin or a whiteboard.</a:t>
            </a:r>
          </a:p>
        </p:txBody>
      </p:sp>
    </p:spTree>
    <p:extLst>
      <p:ext uri="{BB962C8B-B14F-4D97-AF65-F5344CB8AC3E}">
        <p14:creationId xmlns:p14="http://schemas.microsoft.com/office/powerpoint/2010/main" val="311347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990600" y="1152525"/>
            <a:ext cx="7275512" cy="666750"/>
          </a:xfrm>
        </p:spPr>
        <p:txBody>
          <a:bodyPr/>
          <a:lstStyle/>
          <a:p>
            <a:r>
              <a:rPr lang="en-US" altLang="zh-CN" sz="3200" dirty="0">
                <a:latin typeface="Cambria" panose="02040503050406030204" pitchFamily="18" charset="0"/>
              </a:rPr>
              <a:t>SOME WAYS TO QUANTIFY</a:t>
            </a:r>
            <a:r>
              <a:rPr lang="en-US" altLang="zh-CN" sz="1600" dirty="0">
                <a:latin typeface="Cambria" panose="02040503050406030204" pitchFamily="18" charset="0"/>
              </a:rPr>
              <a:t> </a:t>
            </a:r>
          </a:p>
        </p:txBody>
      </p:sp>
      <p:sp>
        <p:nvSpPr>
          <p:cNvPr id="1143812" name="Rectangle 4"/>
          <p:cNvSpPr>
            <a:spLocks noChangeArrowheads="1"/>
          </p:cNvSpPr>
          <p:nvPr/>
        </p:nvSpPr>
        <p:spPr bwMode="auto">
          <a:xfrm>
            <a:off x="496887" y="1981200"/>
            <a:ext cx="8189913"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Speed: </a:t>
            </a:r>
          </a:p>
          <a:p>
            <a:pPr lvl="1"/>
            <a:r>
              <a:rPr lang="en-US" altLang="zh-CN" sz="2400" dirty="0">
                <a:latin typeface="Cambria" panose="02040503050406030204" pitchFamily="18" charset="0"/>
              </a:rPr>
              <a:t>Processed transactions/second; user-response time; screen refresh time.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Size: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Number of bytes; number of records; number of transactions.</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Ease of use:</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Training time; number of help frames; define classes of users objectively</a:t>
            </a:r>
          </a:p>
        </p:txBody>
      </p:sp>
      <p:sp>
        <p:nvSpPr>
          <p:cNvPr id="5"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34889107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7" name="Rectangle 5"/>
          <p:cNvSpPr>
            <a:spLocks noChangeArrowheads="1"/>
          </p:cNvSpPr>
          <p:nvPr/>
        </p:nvSpPr>
        <p:spPr bwMode="auto">
          <a:xfrm>
            <a:off x="457200" y="2033349"/>
            <a:ext cx="8382000" cy="4062651"/>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solidFill>
                  <a:srgbClr val="000099"/>
                </a:solidFill>
                <a:latin typeface="Cambria" panose="02040503050406030204" pitchFamily="18" charset="0"/>
              </a:rPr>
              <a:t>Reliability: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Mean time to failure; probability of unavailability; rate of failure occurrence; availability.</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Robustness:</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Time to restart after failure; percentage of events causing failure; probability of data corruption on failure.</a:t>
            </a:r>
          </a:p>
          <a:p>
            <a:pPr lvl="1"/>
            <a:endParaRPr lang="en-US" altLang="zh-CN" sz="2400" dirty="0">
              <a:latin typeface="Cambria" panose="02040503050406030204" pitchFamily="18" charset="0"/>
            </a:endParaRPr>
          </a:p>
          <a:p>
            <a:r>
              <a:rPr lang="en-US" altLang="zh-CN" sz="2400" b="1" dirty="0">
                <a:solidFill>
                  <a:srgbClr val="000099"/>
                </a:solidFill>
                <a:latin typeface="Cambria" panose="02040503050406030204" pitchFamily="18" charset="0"/>
              </a:rPr>
              <a:t>Portability:</a:t>
            </a:r>
            <a:r>
              <a:rPr lang="en-US" altLang="zh-CN" sz="2400" dirty="0">
                <a:solidFill>
                  <a:srgbClr val="000099"/>
                </a:solidFill>
                <a:latin typeface="Cambria" panose="02040503050406030204" pitchFamily="18" charset="0"/>
              </a:rPr>
              <a:t> </a:t>
            </a:r>
          </a:p>
          <a:p>
            <a:pPr lvl="1"/>
            <a:r>
              <a:rPr lang="en-US" altLang="zh-CN" sz="2400" dirty="0">
                <a:latin typeface="Cambria" panose="02040503050406030204" pitchFamily="18" charset="0"/>
              </a:rPr>
              <a:t>Percentage of target-dependent statements; number of target systems.</a:t>
            </a:r>
            <a:endParaRPr lang="zh-CN" altLang="en-US" sz="2400" dirty="0">
              <a:latin typeface="Cambria" panose="02040503050406030204" pitchFamily="18" charset="0"/>
            </a:endParaRPr>
          </a:p>
        </p:txBody>
      </p:sp>
      <p:sp>
        <p:nvSpPr>
          <p:cNvPr id="6" name="Rectangle 2"/>
          <p:cNvSpPr txBox="1">
            <a:spLocks noChangeArrowheads="1"/>
          </p:cNvSpPr>
          <p:nvPr/>
        </p:nvSpPr>
        <p:spPr bwMode="auto">
          <a:xfrm>
            <a:off x="990600" y="1152525"/>
            <a:ext cx="727551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SOME WAYS TO QUANTIFY</a:t>
            </a:r>
            <a:r>
              <a:rPr lang="en-US" altLang="zh-CN" sz="1600" smtClean="0">
                <a:latin typeface="Cambria" panose="02040503050406030204" pitchFamily="18" charset="0"/>
              </a:rPr>
              <a:t> </a:t>
            </a:r>
            <a:endParaRPr lang="en-US" altLang="zh-CN" sz="1600" dirty="0">
              <a:latin typeface="Cambria" panose="02040503050406030204" pitchFamily="18" charset="0"/>
            </a:endParaRPr>
          </a:p>
        </p:txBody>
      </p:sp>
      <p:sp>
        <p:nvSpPr>
          <p:cNvPr id="7" name="Rectangle 16"/>
          <p:cNvSpPr txBox="1">
            <a:spLocks noChangeArrowheads="1"/>
          </p:cNvSpPr>
          <p:nvPr/>
        </p:nvSpPr>
        <p:spPr bwMode="auto">
          <a:xfrm>
            <a:off x="2057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Tree>
    <p:extLst>
      <p:ext uri="{BB962C8B-B14F-4D97-AF65-F5344CB8AC3E}">
        <p14:creationId xmlns:p14="http://schemas.microsoft.com/office/powerpoint/2010/main" val="1857058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a:t>
            </a:r>
          </a:p>
        </p:txBody>
      </p:sp>
      <p:sp>
        <p:nvSpPr>
          <p:cNvPr id="4" name="Rectangle 3"/>
          <p:cNvSpPr txBox="1">
            <a:spLocks noChangeArrowheads="1"/>
          </p:cNvSpPr>
          <p:nvPr/>
        </p:nvSpPr>
        <p:spPr bwMode="auto">
          <a:xfrm>
            <a:off x="381000" y="2286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Communications:</a:t>
            </a:r>
            <a:r>
              <a:rPr lang="en-US" altLang="zh-CN" dirty="0" smtClean="0">
                <a:latin typeface="Cambria" panose="02040503050406030204" pitchFamily="18" charset="0"/>
              </a:rPr>
              <a:t> Loss or corruption of communication media, non delivery of data.</a:t>
            </a:r>
          </a:p>
        </p:txBody>
      </p:sp>
      <p:pic>
        <p:nvPicPr>
          <p:cNvPr id="2" name="图片 1"/>
          <p:cNvPicPr>
            <a:picLocks noChangeAspect="1"/>
          </p:cNvPicPr>
          <p:nvPr/>
        </p:nvPicPr>
        <p:blipFill>
          <a:blip r:embed="rId4"/>
          <a:stretch>
            <a:fillRect/>
          </a:stretch>
        </p:blipFill>
        <p:spPr>
          <a:xfrm>
            <a:off x="4391025" y="3733800"/>
            <a:ext cx="4600575" cy="2524125"/>
          </a:xfrm>
          <a:prstGeom prst="rect">
            <a:avLst/>
          </a:prstGeom>
        </p:spPr>
      </p:pic>
      <p:pic>
        <p:nvPicPr>
          <p:cNvPr id="5" name="图片 4"/>
          <p:cNvPicPr>
            <a:picLocks noChangeAspect="1"/>
          </p:cNvPicPr>
          <p:nvPr/>
        </p:nvPicPr>
        <p:blipFill>
          <a:blip r:embed="rId5"/>
          <a:stretch>
            <a:fillRect/>
          </a:stretch>
        </p:blipFill>
        <p:spPr>
          <a:xfrm>
            <a:off x="367122" y="3695700"/>
            <a:ext cx="3676240" cy="2465540"/>
          </a:xfrm>
          <a:prstGeom prst="rect">
            <a:avLst/>
          </a:prstGeom>
        </p:spPr>
      </p:pic>
    </p:spTree>
    <p:extLst>
      <p:ext uri="{BB962C8B-B14F-4D97-AF65-F5344CB8AC3E}">
        <p14:creationId xmlns:p14="http://schemas.microsoft.com/office/powerpoint/2010/main" val="364004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Schedules</a:t>
            </a:r>
          </a:p>
        </p:txBody>
      </p:sp>
      <p:sp>
        <p:nvSpPr>
          <p:cNvPr id="4" name="Rectangle 3"/>
          <p:cNvSpPr txBox="1">
            <a:spLocks noChangeArrowheads="1"/>
          </p:cNvSpPr>
          <p:nvPr/>
        </p:nvSpPr>
        <p:spPr bwMode="auto">
          <a:xfrm>
            <a:off x="304800" y="1905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goals of scheduling are to know:</a:t>
            </a:r>
          </a:p>
          <a:p>
            <a:pPr lvl="1" eaLnBrk="1" hangingPunct="1"/>
            <a:r>
              <a:rPr lang="en-US" altLang="zh-CN" dirty="0" smtClean="0">
                <a:latin typeface="Cambria" panose="02040503050406030204" pitchFamily="18" charset="0"/>
              </a:rPr>
              <a:t>What work needs to be completed?</a:t>
            </a:r>
          </a:p>
          <a:p>
            <a:pPr lvl="1" eaLnBrk="1" hangingPunct="1"/>
            <a:r>
              <a:rPr lang="en-US" altLang="zh-CN" dirty="0" smtClean="0">
                <a:latin typeface="Cambria" panose="02040503050406030204" pitchFamily="18" charset="0"/>
              </a:rPr>
              <a:t>How much work is left to do?</a:t>
            </a:r>
          </a:p>
          <a:p>
            <a:pPr lvl="1" eaLnBrk="1" hangingPunct="1"/>
            <a:r>
              <a:rPr lang="en-US" altLang="zh-CN" dirty="0" smtClean="0">
                <a:latin typeface="Cambria" panose="02040503050406030204" pitchFamily="18" charset="0"/>
              </a:rPr>
              <a:t>When will the work be finished?</a:t>
            </a:r>
          </a:p>
          <a:p>
            <a:pPr lvl="1" eaLnBrk="1" hangingPunct="1"/>
            <a:r>
              <a:rPr lang="en-US" altLang="zh-CN" dirty="0" smtClean="0">
                <a:latin typeface="Cambria" panose="02040503050406030204" pitchFamily="18" charset="0"/>
              </a:rPr>
              <a:t>Who will finish each task?</a:t>
            </a:r>
          </a:p>
          <a:p>
            <a:pPr lvl="1" eaLnBrk="1" hangingPunct="1"/>
            <a:r>
              <a:rPr lang="en-US" altLang="zh-CN" dirty="0" smtClean="0">
                <a:latin typeface="Cambria" panose="02040503050406030204" pitchFamily="18" charset="0"/>
              </a:rPr>
              <a:t>Other measurable queries.</a:t>
            </a:r>
          </a:p>
          <a:p>
            <a:pPr eaLnBrk="1" hangingPunct="1"/>
            <a:r>
              <a:rPr lang="en-US" altLang="zh-CN" dirty="0" smtClean="0">
                <a:latin typeface="Cambria" panose="02040503050406030204" pitchFamily="18" charset="0"/>
              </a:rPr>
              <a:t>A </a:t>
            </a:r>
            <a:r>
              <a:rPr lang="en-US" altLang="zh-CN" b="1" dirty="0" smtClean="0">
                <a:solidFill>
                  <a:srgbClr val="FF0000"/>
                </a:solidFill>
                <a:latin typeface="Cambria" panose="02040503050406030204" pitchFamily="18" charset="0"/>
              </a:rPr>
              <a:t>Gantt chart</a:t>
            </a:r>
            <a:r>
              <a:rPr lang="en-US" altLang="zh-CN" dirty="0" smtClean="0">
                <a:solidFill>
                  <a:srgbClr val="FF0000"/>
                </a:solidFill>
                <a:latin typeface="Cambria" panose="02040503050406030204" pitchFamily="18" charset="0"/>
              </a:rPr>
              <a:t> </a:t>
            </a:r>
            <a:r>
              <a:rPr lang="en-US" altLang="zh-CN" dirty="0" smtClean="0">
                <a:latin typeface="Cambria" panose="02040503050406030204" pitchFamily="18" charset="0"/>
              </a:rPr>
              <a:t>is a popular type of bar chart that illustrates a project schedule. </a:t>
            </a:r>
          </a:p>
        </p:txBody>
      </p:sp>
    </p:spTree>
    <p:extLst>
      <p:ext uri="{BB962C8B-B14F-4D97-AF65-F5344CB8AC3E}">
        <p14:creationId xmlns:p14="http://schemas.microsoft.com/office/powerpoint/2010/main" val="898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Gantt Chart</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05000"/>
            <a:ext cx="6858000" cy="412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612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Gantt Chart</a:t>
            </a:r>
          </a:p>
        </p:txBody>
      </p:sp>
      <p:pic>
        <p:nvPicPr>
          <p:cNvPr id="2" name="图片 1"/>
          <p:cNvPicPr>
            <a:picLocks noChangeAspect="1"/>
          </p:cNvPicPr>
          <p:nvPr/>
        </p:nvPicPr>
        <p:blipFill>
          <a:blip r:embed="rId3"/>
          <a:stretch>
            <a:fillRect/>
          </a:stretch>
        </p:blipFill>
        <p:spPr>
          <a:xfrm>
            <a:off x="0" y="2209800"/>
            <a:ext cx="9077325" cy="2087962"/>
          </a:xfrm>
          <a:prstGeom prst="rect">
            <a:avLst/>
          </a:prstGeom>
        </p:spPr>
      </p:pic>
    </p:spTree>
    <p:extLst>
      <p:ext uri="{BB962C8B-B14F-4D97-AF65-F5344CB8AC3E}">
        <p14:creationId xmlns:p14="http://schemas.microsoft.com/office/powerpoint/2010/main" val="374562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Design</a:t>
            </a:r>
          </a:p>
        </p:txBody>
      </p:sp>
      <p:sp>
        <p:nvSpPr>
          <p:cNvPr id="4" name="Rectangle 3"/>
          <p:cNvSpPr txBox="1">
            <a:spLocks noChangeArrowheads="1"/>
          </p:cNvSpPr>
          <p:nvPr/>
        </p:nvSpPr>
        <p:spPr bwMode="auto">
          <a:xfrm>
            <a:off x="1524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Before coding begins on non-trivial software projects, a set of design documents are created to serve as blueprints.</a:t>
            </a:r>
          </a:p>
          <a:p>
            <a:pPr lvl="1" eaLnBrk="1" hangingPunct="1"/>
            <a:r>
              <a:rPr lang="en-US" altLang="zh-CN" dirty="0" smtClean="0">
                <a:latin typeface="Cambria" panose="02040503050406030204" pitchFamily="18" charset="0"/>
              </a:rPr>
              <a:t>Software Architecture</a:t>
            </a:r>
          </a:p>
          <a:p>
            <a:pPr lvl="1" eaLnBrk="1" hangingPunct="1"/>
            <a:r>
              <a:rPr lang="en-US" altLang="zh-CN" dirty="0" smtClean="0">
                <a:latin typeface="Cambria" panose="02040503050406030204" pitchFamily="18" charset="0"/>
              </a:rPr>
              <a:t>Data flow diagram</a:t>
            </a:r>
          </a:p>
          <a:p>
            <a:pPr lvl="1" eaLnBrk="1" hangingPunct="1"/>
            <a:r>
              <a:rPr lang="en-US" altLang="zh-CN" dirty="0" smtClean="0">
                <a:latin typeface="Cambria" panose="02040503050406030204" pitchFamily="18" charset="0"/>
              </a:rPr>
              <a:t>State transition diagram</a:t>
            </a:r>
          </a:p>
          <a:p>
            <a:pPr lvl="1" eaLnBrk="1" hangingPunct="1"/>
            <a:r>
              <a:rPr lang="en-US" altLang="zh-CN" dirty="0" smtClean="0">
                <a:latin typeface="Cambria" panose="02040503050406030204" pitchFamily="18" charset="0"/>
              </a:rPr>
              <a:t>Flowchart</a:t>
            </a:r>
          </a:p>
          <a:p>
            <a:pPr lvl="1" eaLnBrk="1" hangingPunct="1"/>
            <a:r>
              <a:rPr lang="en-US" altLang="zh-CN" dirty="0" smtClean="0">
                <a:latin typeface="Cambria" panose="02040503050406030204" pitchFamily="18" charset="0"/>
              </a:rPr>
              <a:t>Commented code</a:t>
            </a:r>
          </a:p>
        </p:txBody>
      </p:sp>
      <p:pic>
        <p:nvPicPr>
          <p:cNvPr id="5" name="Picture 4" descr="dotOmni"/>
          <p:cNvPicPr>
            <a:picLocks noChangeAspect="1" noChangeArrowheads="1"/>
          </p:cNvPicPr>
          <p:nvPr/>
        </p:nvPicPr>
        <p:blipFill>
          <a:blip r:embed="rId4">
            <a:extLst>
              <a:ext uri="{28A0092B-C50C-407E-A947-70E740481C1C}">
                <a14:useLocalDpi xmlns:a14="http://schemas.microsoft.com/office/drawing/2010/main" val="0"/>
              </a:ext>
            </a:extLst>
          </a:blip>
          <a:srcRect t="1389" r="223" b="14195"/>
          <a:stretch>
            <a:fillRect/>
          </a:stretch>
        </p:blipFill>
        <p:spPr bwMode="auto">
          <a:xfrm>
            <a:off x="4572000" y="3276600"/>
            <a:ext cx="4267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59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Source code … of course</a:t>
            </a:r>
          </a:p>
        </p:txBody>
      </p:sp>
      <p:sp>
        <p:nvSpPr>
          <p:cNvPr id="4" name="Rectangle 3"/>
          <p:cNvSpPr txBox="1">
            <a:spLocks noChangeArrowheads="1"/>
          </p:cNvSpPr>
          <p:nvPr/>
        </p:nvSpPr>
        <p:spPr bwMode="auto">
          <a:xfrm>
            <a:off x="228600" y="1905000"/>
            <a:ext cx="8763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Cambria" panose="02040503050406030204" pitchFamily="18" charset="0"/>
              </a:rPr>
              <a:t>The ultimate specification of the software!</a:t>
            </a:r>
          </a:p>
          <a:p>
            <a:pPr eaLnBrk="1" hangingPunct="1"/>
            <a:r>
              <a:rPr lang="en-US" altLang="zh-CN" dirty="0" smtClean="0">
                <a:latin typeface="Cambria" panose="02040503050406030204" pitchFamily="18" charset="0"/>
              </a:rPr>
              <a:t>‘Code is king’ philosophy is still prevalent. </a:t>
            </a:r>
          </a:p>
          <a:p>
            <a:pPr eaLnBrk="1" hangingPunct="1"/>
            <a:r>
              <a:rPr lang="en-US" altLang="zh-CN" dirty="0" smtClean="0">
                <a:latin typeface="Cambria" panose="02040503050406030204" pitchFamily="18" charset="0"/>
              </a:rPr>
              <a:t>Many programming languages and tools to choose from.</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l="705" t="2357" r="4225" b="3340"/>
          <a:stretch>
            <a:fillRect/>
          </a:stretch>
        </p:blipFill>
        <p:spPr bwMode="auto">
          <a:xfrm>
            <a:off x="5638800" y="3657600"/>
            <a:ext cx="3048000" cy="270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770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858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Test documents</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smtClean="0">
                <a:latin typeface="Cambria" panose="02040503050406030204" pitchFamily="18" charset="0"/>
              </a:rPr>
              <a:t>Test plan</a:t>
            </a:r>
          </a:p>
          <a:p>
            <a:pPr lvl="1" eaLnBrk="1" hangingPunct="1">
              <a:lnSpc>
                <a:spcPct val="90000"/>
              </a:lnSpc>
            </a:pPr>
            <a:r>
              <a:rPr lang="en-US" altLang="zh-CN" dirty="0" smtClean="0">
                <a:latin typeface="Cambria" panose="02040503050406030204" pitchFamily="18" charset="0"/>
              </a:rPr>
              <a:t>Quality objectives, resource needs, schedules, assignments, methods, etc.</a:t>
            </a:r>
          </a:p>
          <a:p>
            <a:pPr eaLnBrk="1" hangingPunct="1">
              <a:lnSpc>
                <a:spcPct val="90000"/>
              </a:lnSpc>
            </a:pPr>
            <a:r>
              <a:rPr lang="en-US" altLang="zh-CN" dirty="0" smtClean="0">
                <a:latin typeface="Cambria" panose="02040503050406030204" pitchFamily="18" charset="0"/>
              </a:rPr>
              <a:t>Test cases</a:t>
            </a:r>
          </a:p>
          <a:p>
            <a:pPr lvl="1" eaLnBrk="1" hangingPunct="1">
              <a:lnSpc>
                <a:spcPct val="90000"/>
              </a:lnSpc>
            </a:pPr>
            <a:r>
              <a:rPr lang="en-US" altLang="zh-CN" dirty="0" smtClean="0">
                <a:latin typeface="Cambria" panose="02040503050406030204" pitchFamily="18" charset="0"/>
              </a:rPr>
              <a:t>Inputs and expected outputs.</a:t>
            </a:r>
          </a:p>
          <a:p>
            <a:pPr eaLnBrk="1" hangingPunct="1">
              <a:lnSpc>
                <a:spcPct val="90000"/>
              </a:lnSpc>
            </a:pPr>
            <a:r>
              <a:rPr lang="en-US" altLang="zh-CN" dirty="0" smtClean="0">
                <a:latin typeface="Cambria" panose="02040503050406030204" pitchFamily="18" charset="0"/>
              </a:rPr>
              <a:t>Bug reports</a:t>
            </a:r>
          </a:p>
          <a:p>
            <a:pPr lvl="1" eaLnBrk="1" hangingPunct="1">
              <a:lnSpc>
                <a:spcPct val="90000"/>
              </a:lnSpc>
            </a:pPr>
            <a:r>
              <a:rPr lang="en-US" altLang="zh-CN" dirty="0" smtClean="0">
                <a:latin typeface="Cambria" panose="02040503050406030204" pitchFamily="18" charset="0"/>
              </a:rPr>
              <a:t>E.g., the Bugzilla web-based bug tracker.</a:t>
            </a:r>
          </a:p>
          <a:p>
            <a:pPr eaLnBrk="1" hangingPunct="1">
              <a:lnSpc>
                <a:spcPct val="90000"/>
              </a:lnSpc>
            </a:pPr>
            <a:r>
              <a:rPr lang="en-US" altLang="zh-CN" dirty="0" smtClean="0">
                <a:latin typeface="Cambria" panose="02040503050406030204" pitchFamily="18" charset="0"/>
              </a:rPr>
              <a:t>Test tools and automation</a:t>
            </a:r>
          </a:p>
          <a:p>
            <a:pPr eaLnBrk="1" hangingPunct="1">
              <a:lnSpc>
                <a:spcPct val="90000"/>
              </a:lnSpc>
            </a:pPr>
            <a:r>
              <a:rPr lang="en-US" altLang="zh-CN" dirty="0" smtClean="0">
                <a:latin typeface="Cambria" panose="02040503050406030204" pitchFamily="18" charset="0"/>
              </a:rPr>
              <a:t>Metrics, statistics, and summaries</a:t>
            </a:r>
          </a:p>
          <a:p>
            <a:pPr lvl="1" eaLnBrk="1" hangingPunct="1">
              <a:lnSpc>
                <a:spcPct val="90000"/>
              </a:lnSpc>
            </a:pPr>
            <a:r>
              <a:rPr lang="en-US" altLang="zh-CN" dirty="0" smtClean="0">
                <a:latin typeface="Cambria" panose="02040503050406030204" pitchFamily="18" charset="0"/>
              </a:rPr>
              <a:t>Number of unresolved bugs, mean time to repair a bug, etc.</a:t>
            </a:r>
          </a:p>
        </p:txBody>
      </p:sp>
    </p:spTree>
    <p:extLst>
      <p:ext uri="{BB962C8B-B14F-4D97-AF65-F5344CB8AC3E}">
        <p14:creationId xmlns:p14="http://schemas.microsoft.com/office/powerpoint/2010/main" val="81168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057400" y="152400"/>
            <a:ext cx="6705600" cy="838200"/>
          </a:xfrm>
        </p:spPr>
        <p:txBody>
          <a:bodyPr/>
          <a:lstStyle/>
          <a:p>
            <a:pPr eaLnBrk="1" hangingPunct="1"/>
            <a:r>
              <a:rPr lang="en-US" altLang="zh-CN" sz="4000" dirty="0" smtClean="0">
                <a:latin typeface="Cambria" panose="02040503050406030204" pitchFamily="18" charset="0"/>
              </a:rPr>
              <a:t>Principle of Testing</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609600" y="1066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Software Project Staff</a:t>
            </a:r>
          </a:p>
        </p:txBody>
      </p:sp>
      <p:sp>
        <p:nvSpPr>
          <p:cNvPr id="4" name="Rectangle 3"/>
          <p:cNvSpPr txBox="1">
            <a:spLocks noChangeArrowheads="1"/>
          </p:cNvSpPr>
          <p:nvPr/>
        </p:nvSpPr>
        <p:spPr bwMode="auto">
          <a:xfrm>
            <a:off x="304800" y="17526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sz="2400" dirty="0" smtClean="0">
                <a:latin typeface="Cambria" panose="02040503050406030204" pitchFamily="18" charset="0"/>
              </a:rPr>
              <a:t>Project managers</a:t>
            </a:r>
          </a:p>
          <a:p>
            <a:pPr lvl="1" eaLnBrk="1" hangingPunct="1">
              <a:lnSpc>
                <a:spcPct val="90000"/>
              </a:lnSpc>
            </a:pPr>
            <a:r>
              <a:rPr lang="en-US" altLang="zh-CN" sz="2000" dirty="0" smtClean="0">
                <a:latin typeface="Cambria" panose="02040503050406030204" pitchFamily="18" charset="0"/>
              </a:rPr>
              <a:t>Write product specification, manage the schedule, critical decision tradeoffs</a:t>
            </a:r>
          </a:p>
          <a:p>
            <a:pPr eaLnBrk="1" hangingPunct="1">
              <a:lnSpc>
                <a:spcPct val="90000"/>
              </a:lnSpc>
            </a:pPr>
            <a:r>
              <a:rPr lang="en-US" altLang="zh-CN" sz="2400" dirty="0" smtClean="0">
                <a:latin typeface="Cambria" panose="02040503050406030204" pitchFamily="18" charset="0"/>
              </a:rPr>
              <a:t>Software architects, system engineers</a:t>
            </a:r>
          </a:p>
          <a:p>
            <a:pPr lvl="1" eaLnBrk="1" hangingPunct="1">
              <a:lnSpc>
                <a:spcPct val="90000"/>
              </a:lnSpc>
            </a:pPr>
            <a:r>
              <a:rPr lang="en-US" altLang="zh-CN" sz="2000" dirty="0" smtClean="0">
                <a:latin typeface="Cambria" panose="02040503050406030204" pitchFamily="18" charset="0"/>
              </a:rPr>
              <a:t>Design the software, work closely with programmers</a:t>
            </a:r>
          </a:p>
          <a:p>
            <a:pPr eaLnBrk="1" hangingPunct="1">
              <a:lnSpc>
                <a:spcPct val="90000"/>
              </a:lnSpc>
            </a:pPr>
            <a:r>
              <a:rPr lang="en-US" altLang="zh-CN" sz="2400" dirty="0" smtClean="0">
                <a:latin typeface="Cambria" panose="02040503050406030204" pitchFamily="18" charset="0"/>
              </a:rPr>
              <a:t>Programmers, developers, coders</a:t>
            </a:r>
          </a:p>
          <a:p>
            <a:pPr lvl="1" eaLnBrk="1" hangingPunct="1">
              <a:lnSpc>
                <a:spcPct val="90000"/>
              </a:lnSpc>
            </a:pPr>
            <a:r>
              <a:rPr lang="en-US" altLang="zh-CN" sz="2000" dirty="0" smtClean="0">
                <a:latin typeface="Cambria" panose="02040503050406030204" pitchFamily="18" charset="0"/>
              </a:rPr>
              <a:t>Write code, fix bugs</a:t>
            </a:r>
          </a:p>
          <a:p>
            <a:pPr eaLnBrk="1" hangingPunct="1">
              <a:lnSpc>
                <a:spcPct val="90000"/>
              </a:lnSpc>
            </a:pPr>
            <a:r>
              <a:rPr lang="en-US" altLang="zh-CN" sz="2400" dirty="0" smtClean="0">
                <a:latin typeface="Cambria" panose="02040503050406030204" pitchFamily="18" charset="0"/>
              </a:rPr>
              <a:t>Testers, quality assurance staff</a:t>
            </a:r>
          </a:p>
          <a:p>
            <a:pPr lvl="1" eaLnBrk="1" hangingPunct="1">
              <a:lnSpc>
                <a:spcPct val="90000"/>
              </a:lnSpc>
            </a:pPr>
            <a:r>
              <a:rPr lang="en-US" altLang="zh-CN" sz="2000" dirty="0" smtClean="0">
                <a:latin typeface="Cambria" panose="02040503050406030204" pitchFamily="18" charset="0"/>
              </a:rPr>
              <a:t>Find bugs, document bugs, track progress of open bugs</a:t>
            </a:r>
          </a:p>
          <a:p>
            <a:pPr eaLnBrk="1" hangingPunct="1">
              <a:lnSpc>
                <a:spcPct val="90000"/>
              </a:lnSpc>
            </a:pPr>
            <a:r>
              <a:rPr lang="en-US" altLang="zh-CN" sz="2400" dirty="0" smtClean="0">
                <a:latin typeface="Cambria" panose="02040503050406030204" pitchFamily="18" charset="0"/>
              </a:rPr>
              <a:t>Technical writers</a:t>
            </a:r>
          </a:p>
          <a:p>
            <a:pPr lvl="1" eaLnBrk="1" hangingPunct="1">
              <a:lnSpc>
                <a:spcPct val="90000"/>
              </a:lnSpc>
            </a:pPr>
            <a:r>
              <a:rPr lang="en-US" altLang="zh-CN" sz="2000" dirty="0" smtClean="0">
                <a:latin typeface="Cambria" panose="02040503050406030204" pitchFamily="18" charset="0"/>
              </a:rPr>
              <a:t>Write manuals, on line documentation</a:t>
            </a:r>
          </a:p>
          <a:p>
            <a:pPr eaLnBrk="1" hangingPunct="1">
              <a:lnSpc>
                <a:spcPct val="90000"/>
              </a:lnSpc>
            </a:pPr>
            <a:r>
              <a:rPr lang="en-US" altLang="zh-CN" sz="2400" dirty="0" smtClean="0">
                <a:latin typeface="Cambria" panose="02040503050406030204" pitchFamily="18" charset="0"/>
              </a:rPr>
              <a:t>Configuration managers, builders</a:t>
            </a:r>
          </a:p>
          <a:p>
            <a:pPr lvl="1" eaLnBrk="1" hangingPunct="1">
              <a:lnSpc>
                <a:spcPct val="90000"/>
              </a:lnSpc>
            </a:pPr>
            <a:r>
              <a:rPr lang="en-US" altLang="zh-CN" sz="2000" dirty="0" smtClean="0">
                <a:latin typeface="Cambria" panose="02040503050406030204" pitchFamily="18" charset="0"/>
              </a:rPr>
              <a:t>Packaging and code, documents, and specifications</a:t>
            </a:r>
          </a:p>
        </p:txBody>
      </p:sp>
    </p:spTree>
    <p:extLst>
      <p:ext uri="{BB962C8B-B14F-4D97-AF65-F5344CB8AC3E}">
        <p14:creationId xmlns:p14="http://schemas.microsoft.com/office/powerpoint/2010/main" val="417776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fade">
                                      <p:cBhvr>
                                        <p:cTn id="31" dur="500"/>
                                        <p:tgtEl>
                                          <p:spTgt spid="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500"/>
                                        <p:tgtEl>
                                          <p:spTgt spid="4">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4" name="Rectangle 2"/>
          <p:cNvSpPr>
            <a:spLocks noGrp="1" noChangeArrowheads="1"/>
          </p:cNvSpPr>
          <p:nvPr>
            <p:ph type="title"/>
          </p:nvPr>
        </p:nvSpPr>
        <p:spPr>
          <a:xfrm>
            <a:off x="1295400" y="232361"/>
            <a:ext cx="8135937" cy="666750"/>
          </a:xfrm>
        </p:spPr>
        <p:txBody>
          <a:bodyPr/>
          <a:lstStyle/>
          <a:p>
            <a:r>
              <a:rPr lang="en-US" altLang="zh-CN" sz="3200" b="1" dirty="0">
                <a:latin typeface="Cambria" panose="02040503050406030204" pitchFamily="18" charset="0"/>
              </a:rPr>
              <a:t>THE SOFTWARE LIFE CYCLE</a:t>
            </a:r>
          </a:p>
        </p:txBody>
      </p:sp>
      <p:sp>
        <p:nvSpPr>
          <p:cNvPr id="1114118" name="Text Box 6"/>
          <p:cNvSpPr txBox="1">
            <a:spLocks noChangeArrowheads="1"/>
          </p:cNvSpPr>
          <p:nvPr/>
        </p:nvSpPr>
        <p:spPr bwMode="auto">
          <a:xfrm>
            <a:off x="228600" y="5510291"/>
            <a:ext cx="82454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zh-CN" sz="2400" u="sng" dirty="0">
                <a:latin typeface="Cambria" panose="02040503050406030204" pitchFamily="18" charset="0"/>
              </a:rPr>
              <a:t>Many different models are possible for sequencing </a:t>
            </a:r>
          </a:p>
          <a:p>
            <a:pPr algn="ctr" eaLnBrk="0" hangingPunct="0"/>
            <a:r>
              <a:rPr lang="en-US" altLang="zh-CN" sz="2400" u="sng" dirty="0">
                <a:latin typeface="Cambria" panose="02040503050406030204" pitchFamily="18" charset="0"/>
              </a:rPr>
              <a:t>these activities!</a:t>
            </a:r>
          </a:p>
        </p:txBody>
      </p:sp>
      <p:sp>
        <p:nvSpPr>
          <p:cNvPr id="1114119" name="Rectangle 7"/>
          <p:cNvSpPr>
            <a:spLocks noChangeArrowheads="1"/>
          </p:cNvSpPr>
          <p:nvPr/>
        </p:nvSpPr>
        <p:spPr bwMode="auto">
          <a:xfrm>
            <a:off x="457200" y="1458913"/>
            <a:ext cx="7912100" cy="1107996"/>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sz="2400" b="1" dirty="0">
                <a:latin typeface="Cambria" panose="02040503050406030204" pitchFamily="18" charset="0"/>
              </a:rPr>
              <a:t>Begins</a:t>
            </a:r>
            <a:r>
              <a:rPr lang="en-US" altLang="zh-CN" sz="2400" dirty="0">
                <a:latin typeface="Cambria" panose="02040503050406030204" pitchFamily="18" charset="0"/>
              </a:rPr>
              <a:t> when an application is first conceived.</a:t>
            </a:r>
          </a:p>
          <a:p>
            <a:r>
              <a:rPr lang="en-US" altLang="zh-CN" sz="2400" b="1" dirty="0">
                <a:latin typeface="Cambria" panose="02040503050406030204" pitchFamily="18" charset="0"/>
              </a:rPr>
              <a:t>Ends</a:t>
            </a:r>
            <a:r>
              <a:rPr lang="en-US" altLang="zh-CN" sz="2400" dirty="0">
                <a:latin typeface="Cambria" panose="02040503050406030204" pitchFamily="18" charset="0"/>
              </a:rPr>
              <a:t> when it is no longer in use. </a:t>
            </a:r>
          </a:p>
          <a:p>
            <a:r>
              <a:rPr lang="en-US" altLang="zh-CN" sz="2400" b="1" dirty="0">
                <a:latin typeface="Cambria" panose="02040503050406030204" pitchFamily="18" charset="0"/>
              </a:rPr>
              <a:t>Includes:</a:t>
            </a:r>
          </a:p>
        </p:txBody>
      </p:sp>
      <p:sp>
        <p:nvSpPr>
          <p:cNvPr id="1114120" name="Rectangle 8"/>
          <p:cNvSpPr>
            <a:spLocks noChangeArrowheads="1"/>
          </p:cNvSpPr>
          <p:nvPr/>
        </p:nvSpPr>
        <p:spPr bwMode="auto">
          <a:xfrm>
            <a:off x="457200" y="2819400"/>
            <a:ext cx="3097212" cy="21336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Initial conception</a:t>
            </a:r>
          </a:p>
          <a:p>
            <a:r>
              <a:rPr lang="en-US" altLang="zh-CN" sz="2000" dirty="0">
                <a:solidFill>
                  <a:srgbClr val="000099"/>
                </a:solidFill>
                <a:latin typeface="Cambria" panose="02040503050406030204" pitchFamily="18" charset="0"/>
              </a:rPr>
              <a:t>Requirements/ specification analysis</a:t>
            </a:r>
          </a:p>
          <a:p>
            <a:r>
              <a:rPr lang="en-US" altLang="zh-CN" sz="2000" dirty="0">
                <a:solidFill>
                  <a:srgbClr val="000099"/>
                </a:solidFill>
                <a:latin typeface="Cambria" panose="02040503050406030204" pitchFamily="18" charset="0"/>
              </a:rPr>
              <a:t>Functional design</a:t>
            </a:r>
          </a:p>
          <a:p>
            <a:r>
              <a:rPr lang="en-US" altLang="zh-CN" sz="2000" dirty="0">
                <a:solidFill>
                  <a:srgbClr val="000099"/>
                </a:solidFill>
                <a:latin typeface="Cambria" panose="02040503050406030204" pitchFamily="18" charset="0"/>
              </a:rPr>
              <a:t>Internal design</a:t>
            </a:r>
          </a:p>
          <a:p>
            <a:r>
              <a:rPr lang="en-US" altLang="zh-CN" sz="2000" dirty="0">
                <a:solidFill>
                  <a:srgbClr val="000099"/>
                </a:solidFill>
                <a:latin typeface="Cambria" panose="02040503050406030204" pitchFamily="18" charset="0"/>
              </a:rPr>
              <a:t>Documentation planning</a:t>
            </a:r>
          </a:p>
          <a:p>
            <a:r>
              <a:rPr lang="en-US" altLang="zh-CN" sz="2000" dirty="0">
                <a:solidFill>
                  <a:srgbClr val="000099"/>
                </a:solidFill>
                <a:latin typeface="Cambria" panose="02040503050406030204" pitchFamily="18" charset="0"/>
              </a:rPr>
              <a:t>Test planning</a:t>
            </a:r>
          </a:p>
        </p:txBody>
      </p:sp>
      <p:sp>
        <p:nvSpPr>
          <p:cNvPr id="1114122" name="Rectangle 10"/>
          <p:cNvSpPr>
            <a:spLocks noChangeArrowheads="1"/>
          </p:cNvSpPr>
          <p:nvPr/>
        </p:nvSpPr>
        <p:spPr bwMode="auto">
          <a:xfrm>
            <a:off x="4695781" y="2819400"/>
            <a:ext cx="2717800" cy="2438400"/>
          </a:xfrm>
          <a:prstGeom prst="rect">
            <a:avLst/>
          </a:prstGeom>
          <a:noFill/>
          <a:ln>
            <a:noFill/>
          </a:ln>
          <a:effectLst/>
          <a:extLst>
            <a:ext uri="{909E8E84-426E-40DD-AFC4-6F175D3DCCD1}">
              <a14:hiddenFill xmlns:a14="http://schemas.microsoft.com/office/drawing/2010/main">
                <a:solidFill>
                  <a:srgbClr val="C0C0C0">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000" dirty="0">
                <a:solidFill>
                  <a:srgbClr val="000099"/>
                </a:solidFill>
                <a:latin typeface="Cambria" panose="02040503050406030204" pitchFamily="18" charset="0"/>
              </a:rPr>
              <a:t>Coding</a:t>
            </a:r>
          </a:p>
          <a:p>
            <a:r>
              <a:rPr lang="en-US" altLang="zh-CN" sz="2000" dirty="0">
                <a:solidFill>
                  <a:srgbClr val="000099"/>
                </a:solidFill>
                <a:latin typeface="Cambria" panose="02040503050406030204" pitchFamily="18" charset="0"/>
              </a:rPr>
              <a:t>Documenting</a:t>
            </a:r>
          </a:p>
          <a:p>
            <a:r>
              <a:rPr lang="en-US" altLang="zh-CN" sz="2000" dirty="0">
                <a:solidFill>
                  <a:srgbClr val="000099"/>
                </a:solidFill>
                <a:latin typeface="Cambria" panose="02040503050406030204" pitchFamily="18" charset="0"/>
              </a:rPr>
              <a:t>Integration</a:t>
            </a:r>
          </a:p>
          <a:p>
            <a:r>
              <a:rPr lang="en-US" altLang="zh-CN" sz="2000" dirty="0">
                <a:solidFill>
                  <a:srgbClr val="000099"/>
                </a:solidFill>
                <a:latin typeface="Cambria" panose="02040503050406030204" pitchFamily="18" charset="0"/>
              </a:rPr>
              <a:t>Testing</a:t>
            </a:r>
          </a:p>
          <a:p>
            <a:r>
              <a:rPr lang="en-US" altLang="zh-CN" sz="2000" dirty="0">
                <a:solidFill>
                  <a:srgbClr val="000099"/>
                </a:solidFill>
                <a:latin typeface="Cambria" panose="02040503050406030204" pitchFamily="18" charset="0"/>
              </a:rPr>
              <a:t>Maintenance</a:t>
            </a:r>
          </a:p>
          <a:p>
            <a:r>
              <a:rPr lang="en-US" altLang="zh-CN" sz="2000" dirty="0">
                <a:solidFill>
                  <a:srgbClr val="000099"/>
                </a:solidFill>
                <a:latin typeface="Cambria" panose="02040503050406030204" pitchFamily="18" charset="0"/>
              </a:rPr>
              <a:t>Updates</a:t>
            </a:r>
          </a:p>
          <a:p>
            <a:r>
              <a:rPr lang="en-US" altLang="zh-CN" sz="2000" dirty="0">
                <a:solidFill>
                  <a:srgbClr val="000099"/>
                </a:solidFill>
                <a:latin typeface="Cambria" panose="02040503050406030204" pitchFamily="18" charset="0"/>
              </a:rPr>
              <a:t>Retesting</a:t>
            </a:r>
          </a:p>
          <a:p>
            <a:r>
              <a:rPr lang="en-US" altLang="zh-CN" sz="2000" dirty="0">
                <a:solidFill>
                  <a:srgbClr val="000099"/>
                </a:solidFill>
                <a:latin typeface="Cambria" panose="02040503050406030204" pitchFamily="18" charset="0"/>
              </a:rPr>
              <a:t>Phase-out</a:t>
            </a:r>
            <a:endParaRPr lang="zh-CN" altLang="en-US" sz="2000" dirty="0">
              <a:solidFill>
                <a:srgbClr val="000099"/>
              </a:solidFill>
              <a:latin typeface="Cambria" panose="02040503050406030204" pitchFamily="18" charset="0"/>
            </a:endParaRPr>
          </a:p>
        </p:txBody>
      </p:sp>
    </p:spTree>
    <p:extLst>
      <p:ext uri="{BB962C8B-B14F-4D97-AF65-F5344CB8AC3E}">
        <p14:creationId xmlns:p14="http://schemas.microsoft.com/office/powerpoint/2010/main" val="29651992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8" name="Rectangle 2"/>
          <p:cNvSpPr>
            <a:spLocks noGrp="1" noChangeArrowheads="1"/>
          </p:cNvSpPr>
          <p:nvPr>
            <p:ph type="title"/>
          </p:nvPr>
        </p:nvSpPr>
        <p:spPr/>
        <p:txBody>
          <a:bodyPr/>
          <a:lstStyle/>
          <a:p>
            <a:r>
              <a:rPr lang="en-US" altLang="zh-CN" sz="4000" dirty="0">
                <a:latin typeface="Cambria" panose="02040503050406030204" pitchFamily="18" charset="0"/>
              </a:rPr>
              <a:t>Activities in SDLC</a:t>
            </a:r>
          </a:p>
        </p:txBody>
      </p:sp>
      <p:sp>
        <p:nvSpPr>
          <p:cNvPr id="1120259" name="Text Box 3"/>
          <p:cNvSpPr txBox="1">
            <a:spLocks noChangeArrowheads="1"/>
          </p:cNvSpPr>
          <p:nvPr/>
        </p:nvSpPr>
        <p:spPr bwMode="auto">
          <a:xfrm>
            <a:off x="17938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Planning</a:t>
            </a:r>
          </a:p>
        </p:txBody>
      </p:sp>
      <p:sp>
        <p:nvSpPr>
          <p:cNvPr id="1120260" name="Text Box 4"/>
          <p:cNvSpPr txBox="1">
            <a:spLocks noChangeArrowheads="1"/>
          </p:cNvSpPr>
          <p:nvPr/>
        </p:nvSpPr>
        <p:spPr bwMode="auto">
          <a:xfrm>
            <a:off x="1655763"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Analysis</a:t>
            </a:r>
          </a:p>
        </p:txBody>
      </p:sp>
      <p:sp>
        <p:nvSpPr>
          <p:cNvPr id="1120261" name="Text Box 5"/>
          <p:cNvSpPr txBox="1">
            <a:spLocks noChangeArrowheads="1"/>
          </p:cNvSpPr>
          <p:nvPr/>
        </p:nvSpPr>
        <p:spPr bwMode="auto">
          <a:xfrm>
            <a:off x="3132138"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Design</a:t>
            </a:r>
          </a:p>
        </p:txBody>
      </p:sp>
      <p:sp>
        <p:nvSpPr>
          <p:cNvPr id="1120262" name="Text Box 6"/>
          <p:cNvSpPr txBox="1">
            <a:spLocks noChangeArrowheads="1"/>
          </p:cNvSpPr>
          <p:nvPr/>
        </p:nvSpPr>
        <p:spPr bwMode="auto">
          <a:xfrm>
            <a:off x="4608513" y="1557338"/>
            <a:ext cx="1728787"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dirty="0"/>
              <a:t>Implement</a:t>
            </a:r>
          </a:p>
        </p:txBody>
      </p:sp>
      <p:sp>
        <p:nvSpPr>
          <p:cNvPr id="1120263" name="Text Box 7"/>
          <p:cNvSpPr txBox="1">
            <a:spLocks noChangeArrowheads="1"/>
          </p:cNvSpPr>
          <p:nvPr/>
        </p:nvSpPr>
        <p:spPr bwMode="auto">
          <a:xfrm>
            <a:off x="6337300" y="1557338"/>
            <a:ext cx="1476375"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Test</a:t>
            </a:r>
          </a:p>
        </p:txBody>
      </p:sp>
      <p:sp>
        <p:nvSpPr>
          <p:cNvPr id="1120264" name="Text Box 8"/>
          <p:cNvSpPr txBox="1">
            <a:spLocks noChangeArrowheads="1"/>
          </p:cNvSpPr>
          <p:nvPr/>
        </p:nvSpPr>
        <p:spPr bwMode="auto">
          <a:xfrm>
            <a:off x="7740650" y="1557338"/>
            <a:ext cx="1187450" cy="31750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t>Roll-out</a:t>
            </a:r>
          </a:p>
        </p:txBody>
      </p:sp>
      <p:sp>
        <p:nvSpPr>
          <p:cNvPr id="1120265" name="Text Box 9"/>
          <p:cNvSpPr txBox="1">
            <a:spLocks noChangeArrowheads="1"/>
          </p:cNvSpPr>
          <p:nvPr/>
        </p:nvSpPr>
        <p:spPr bwMode="auto">
          <a:xfrm>
            <a:off x="323850" y="21336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Initiate project &amp; Organize</a:t>
            </a:r>
          </a:p>
        </p:txBody>
      </p:sp>
      <p:sp>
        <p:nvSpPr>
          <p:cNvPr id="1120266" name="Text Box 10"/>
          <p:cNvSpPr txBox="1">
            <a:spLocks noChangeArrowheads="1"/>
          </p:cNvSpPr>
          <p:nvPr/>
        </p:nvSpPr>
        <p:spPr bwMode="auto">
          <a:xfrm>
            <a:off x="323850" y="2781300"/>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Project Definition &amp; Planning</a:t>
            </a:r>
          </a:p>
        </p:txBody>
      </p:sp>
      <p:sp>
        <p:nvSpPr>
          <p:cNvPr id="1120267" name="Text Box 11"/>
          <p:cNvSpPr txBox="1">
            <a:spLocks noChangeArrowheads="1"/>
          </p:cNvSpPr>
          <p:nvPr/>
        </p:nvSpPr>
        <p:spPr bwMode="auto">
          <a:xfrm>
            <a:off x="323850" y="3681413"/>
            <a:ext cx="1295400"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Management Review &amp; Approval</a:t>
            </a:r>
          </a:p>
        </p:txBody>
      </p:sp>
      <p:sp>
        <p:nvSpPr>
          <p:cNvPr id="1120268" name="Text Box 12"/>
          <p:cNvSpPr txBox="1">
            <a:spLocks noChangeArrowheads="1"/>
          </p:cNvSpPr>
          <p:nvPr/>
        </p:nvSpPr>
        <p:spPr bwMode="auto">
          <a:xfrm>
            <a:off x="1763713" y="2457450"/>
            <a:ext cx="6492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Req’ts</a:t>
            </a:r>
          </a:p>
        </p:txBody>
      </p:sp>
      <p:sp>
        <p:nvSpPr>
          <p:cNvPr id="1120269" name="Text Box 13"/>
          <p:cNvSpPr txBox="1">
            <a:spLocks noChangeArrowheads="1"/>
          </p:cNvSpPr>
          <p:nvPr/>
        </p:nvSpPr>
        <p:spPr bwMode="auto">
          <a:xfrm>
            <a:off x="2376488" y="2457450"/>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Req’ts Analysis</a:t>
            </a:r>
          </a:p>
        </p:txBody>
      </p:sp>
      <p:sp>
        <p:nvSpPr>
          <p:cNvPr id="1120270" name="Text Box 14"/>
          <p:cNvSpPr txBox="1">
            <a:spLocks noChangeArrowheads="1"/>
          </p:cNvSpPr>
          <p:nvPr/>
        </p:nvSpPr>
        <p:spPr bwMode="auto">
          <a:xfrm>
            <a:off x="1908175" y="3429000"/>
            <a:ext cx="129540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Requirements</a:t>
            </a:r>
          </a:p>
        </p:txBody>
      </p:sp>
      <p:sp>
        <p:nvSpPr>
          <p:cNvPr id="1120271" name="Text Box 15"/>
          <p:cNvSpPr txBox="1">
            <a:spLocks noChangeArrowheads="1"/>
          </p:cNvSpPr>
          <p:nvPr/>
        </p:nvSpPr>
        <p:spPr bwMode="auto">
          <a:xfrm>
            <a:off x="3382963" y="2205038"/>
            <a:ext cx="827087"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UI Design</a:t>
            </a:r>
          </a:p>
        </p:txBody>
      </p:sp>
      <p:sp>
        <p:nvSpPr>
          <p:cNvPr id="1120272" name="Text Box 16"/>
          <p:cNvSpPr txBox="1">
            <a:spLocks noChangeArrowheads="1"/>
          </p:cNvSpPr>
          <p:nvPr/>
        </p:nvSpPr>
        <p:spPr bwMode="auto">
          <a:xfrm>
            <a:off x="3382963" y="2889250"/>
            <a:ext cx="936625"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Technical Design</a:t>
            </a:r>
          </a:p>
        </p:txBody>
      </p:sp>
      <p:sp>
        <p:nvSpPr>
          <p:cNvPr id="1120273" name="Text Box 17"/>
          <p:cNvSpPr txBox="1">
            <a:spLocks noChangeArrowheads="1"/>
          </p:cNvSpPr>
          <p:nvPr/>
        </p:nvSpPr>
        <p:spPr bwMode="auto">
          <a:xfrm>
            <a:off x="3384550" y="3573463"/>
            <a:ext cx="1008063"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Quality Verification</a:t>
            </a:r>
          </a:p>
        </p:txBody>
      </p:sp>
      <p:sp>
        <p:nvSpPr>
          <p:cNvPr id="1120274" name="Text Box 18"/>
          <p:cNvSpPr txBox="1">
            <a:spLocks noChangeArrowheads="1"/>
          </p:cNvSpPr>
          <p:nvPr/>
        </p:nvSpPr>
        <p:spPr bwMode="auto">
          <a:xfrm>
            <a:off x="4535488" y="2889250"/>
            <a:ext cx="792162"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Detailed Design</a:t>
            </a:r>
          </a:p>
        </p:txBody>
      </p:sp>
      <p:sp>
        <p:nvSpPr>
          <p:cNvPr id="1120275" name="Line 19"/>
          <p:cNvSpPr>
            <a:spLocks noChangeShapeType="1"/>
          </p:cNvSpPr>
          <p:nvPr/>
        </p:nvSpPr>
        <p:spPr bwMode="auto">
          <a:xfrm>
            <a:off x="4319588"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6" name="Text Box 20"/>
          <p:cNvSpPr txBox="1">
            <a:spLocks noChangeArrowheads="1"/>
          </p:cNvSpPr>
          <p:nvPr/>
        </p:nvSpPr>
        <p:spPr bwMode="auto">
          <a:xfrm>
            <a:off x="5472113" y="2997200"/>
            <a:ext cx="757237"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Coding</a:t>
            </a:r>
          </a:p>
        </p:txBody>
      </p:sp>
      <p:sp>
        <p:nvSpPr>
          <p:cNvPr id="1120277" name="Text Box 21"/>
          <p:cNvSpPr txBox="1">
            <a:spLocks noChangeArrowheads="1"/>
          </p:cNvSpPr>
          <p:nvPr/>
        </p:nvSpPr>
        <p:spPr bwMode="auto">
          <a:xfrm>
            <a:off x="6443663" y="2889250"/>
            <a:ext cx="10080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Integration Test</a:t>
            </a:r>
          </a:p>
        </p:txBody>
      </p:sp>
      <p:sp>
        <p:nvSpPr>
          <p:cNvPr id="1120278" name="Line 22"/>
          <p:cNvSpPr>
            <a:spLocks noChangeShapeType="1"/>
          </p:cNvSpPr>
          <p:nvPr/>
        </p:nvSpPr>
        <p:spPr bwMode="auto">
          <a:xfrm>
            <a:off x="6227763"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79" name="Text Box 23"/>
          <p:cNvSpPr txBox="1">
            <a:spLocks noChangeArrowheads="1"/>
          </p:cNvSpPr>
          <p:nvPr/>
        </p:nvSpPr>
        <p:spPr bwMode="auto">
          <a:xfrm>
            <a:off x="8243888" y="2997200"/>
            <a:ext cx="755650" cy="530225"/>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Convert Site</a:t>
            </a:r>
          </a:p>
        </p:txBody>
      </p:sp>
      <p:sp>
        <p:nvSpPr>
          <p:cNvPr id="1120280" name="Line 24"/>
          <p:cNvSpPr>
            <a:spLocks noChangeShapeType="1"/>
          </p:cNvSpPr>
          <p:nvPr/>
        </p:nvSpPr>
        <p:spPr bwMode="auto">
          <a:xfrm>
            <a:off x="7632700" y="3176588"/>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1" name="Text Box 25"/>
          <p:cNvSpPr txBox="1">
            <a:spLocks noChangeArrowheads="1"/>
          </p:cNvSpPr>
          <p:nvPr/>
        </p:nvSpPr>
        <p:spPr bwMode="auto">
          <a:xfrm>
            <a:off x="7488238" y="2889250"/>
            <a:ext cx="792162" cy="74295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Perform System Test</a:t>
            </a:r>
          </a:p>
        </p:txBody>
      </p:sp>
      <p:sp>
        <p:nvSpPr>
          <p:cNvPr id="1120282" name="Line 26"/>
          <p:cNvSpPr>
            <a:spLocks noChangeShapeType="1"/>
          </p:cNvSpPr>
          <p:nvPr/>
        </p:nvSpPr>
        <p:spPr bwMode="auto">
          <a:xfrm flipV="1">
            <a:off x="1619250" y="2374900"/>
            <a:ext cx="36513" cy="9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3" name="Line 27"/>
          <p:cNvSpPr>
            <a:spLocks noChangeShapeType="1"/>
          </p:cNvSpPr>
          <p:nvPr/>
        </p:nvSpPr>
        <p:spPr bwMode="auto">
          <a:xfrm>
            <a:off x="1692275" y="2384425"/>
            <a:ext cx="0" cy="176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4" name="Line 28"/>
          <p:cNvSpPr>
            <a:spLocks noChangeShapeType="1"/>
          </p:cNvSpPr>
          <p:nvPr/>
        </p:nvSpPr>
        <p:spPr bwMode="auto">
          <a:xfrm>
            <a:off x="1619250" y="3141663"/>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5" name="Line 29"/>
          <p:cNvSpPr>
            <a:spLocks noChangeShapeType="1"/>
          </p:cNvSpPr>
          <p:nvPr/>
        </p:nvSpPr>
        <p:spPr bwMode="auto">
          <a:xfrm flipH="1">
            <a:off x="1619250" y="2384425"/>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6" name="Line 30"/>
          <p:cNvSpPr>
            <a:spLocks noChangeShapeType="1"/>
          </p:cNvSpPr>
          <p:nvPr/>
        </p:nvSpPr>
        <p:spPr bwMode="auto">
          <a:xfrm>
            <a:off x="1692275" y="2744788"/>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7" name="Line 31"/>
          <p:cNvSpPr>
            <a:spLocks noChangeShapeType="1"/>
          </p:cNvSpPr>
          <p:nvPr/>
        </p:nvSpPr>
        <p:spPr bwMode="auto">
          <a:xfrm>
            <a:off x="1692275" y="3717925"/>
            <a:ext cx="21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8" name="Line 32"/>
          <p:cNvSpPr>
            <a:spLocks noChangeShapeType="1"/>
          </p:cNvSpPr>
          <p:nvPr/>
        </p:nvSpPr>
        <p:spPr bwMode="auto">
          <a:xfrm>
            <a:off x="3203575" y="2744788"/>
            <a:ext cx="73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89" name="Line 33"/>
          <p:cNvSpPr>
            <a:spLocks noChangeShapeType="1"/>
          </p:cNvSpPr>
          <p:nvPr/>
        </p:nvSpPr>
        <p:spPr bwMode="auto">
          <a:xfrm>
            <a:off x="3276600" y="2420938"/>
            <a:ext cx="0" cy="2989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0" name="Line 34"/>
          <p:cNvSpPr>
            <a:spLocks noChangeShapeType="1"/>
          </p:cNvSpPr>
          <p:nvPr/>
        </p:nvSpPr>
        <p:spPr bwMode="auto">
          <a:xfrm>
            <a:off x="3276600" y="317658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1" name="Line 35"/>
          <p:cNvSpPr>
            <a:spLocks noChangeShapeType="1"/>
          </p:cNvSpPr>
          <p:nvPr/>
        </p:nvSpPr>
        <p:spPr bwMode="auto">
          <a:xfrm>
            <a:off x="3276600" y="2420938"/>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2" name="Line 36"/>
          <p:cNvSpPr>
            <a:spLocks noChangeShapeType="1"/>
          </p:cNvSpPr>
          <p:nvPr/>
        </p:nvSpPr>
        <p:spPr bwMode="auto">
          <a:xfrm>
            <a:off x="5327650" y="3141663"/>
            <a:ext cx="1444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3" name="Line 37"/>
          <p:cNvSpPr>
            <a:spLocks noChangeShapeType="1"/>
          </p:cNvSpPr>
          <p:nvPr/>
        </p:nvSpPr>
        <p:spPr bwMode="auto">
          <a:xfrm>
            <a:off x="7451725" y="3176588"/>
            <a:ext cx="365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4" name="Line 38"/>
          <p:cNvSpPr>
            <a:spLocks noChangeShapeType="1"/>
          </p:cNvSpPr>
          <p:nvPr/>
        </p:nvSpPr>
        <p:spPr bwMode="auto">
          <a:xfrm>
            <a:off x="3276600" y="38258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5" name="Line 39"/>
          <p:cNvSpPr>
            <a:spLocks noChangeShapeType="1"/>
          </p:cNvSpPr>
          <p:nvPr/>
        </p:nvSpPr>
        <p:spPr bwMode="auto">
          <a:xfrm>
            <a:off x="3203575" y="3609975"/>
            <a:ext cx="714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6" name="Line 40"/>
          <p:cNvSpPr>
            <a:spLocks noChangeShapeType="1"/>
          </p:cNvSpPr>
          <p:nvPr/>
        </p:nvSpPr>
        <p:spPr bwMode="auto">
          <a:xfrm>
            <a:off x="1584325" y="414972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297" name="Text Box 41"/>
          <p:cNvSpPr txBox="1">
            <a:spLocks noChangeArrowheads="1"/>
          </p:cNvSpPr>
          <p:nvPr/>
        </p:nvSpPr>
        <p:spPr bwMode="auto">
          <a:xfrm>
            <a:off x="3384550" y="4257675"/>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Test Planning &amp; Preparation</a:t>
            </a:r>
          </a:p>
        </p:txBody>
      </p:sp>
      <p:sp>
        <p:nvSpPr>
          <p:cNvPr id="1120298" name="Text Box 42"/>
          <p:cNvSpPr txBox="1">
            <a:spLocks noChangeArrowheads="1"/>
          </p:cNvSpPr>
          <p:nvPr/>
        </p:nvSpPr>
        <p:spPr bwMode="auto">
          <a:xfrm>
            <a:off x="3384550" y="472598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User Procedure &amp; Training</a:t>
            </a:r>
          </a:p>
        </p:txBody>
      </p:sp>
      <p:sp>
        <p:nvSpPr>
          <p:cNvPr id="1120299" name="Text Box 43"/>
          <p:cNvSpPr txBox="1">
            <a:spLocks noChangeArrowheads="1"/>
          </p:cNvSpPr>
          <p:nvPr/>
        </p:nvSpPr>
        <p:spPr bwMode="auto">
          <a:xfrm>
            <a:off x="3384550" y="5265738"/>
            <a:ext cx="2447925" cy="317500"/>
          </a:xfrm>
          <a:prstGeom prst="rect">
            <a:avLst/>
          </a:prstGeom>
          <a:solidFill>
            <a:srgbClr val="CCFF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Arial Narrow" panose="020B0606020202030204" pitchFamily="34" charset="0"/>
              </a:rPr>
              <a:t>Roll-out Planning &amp; Preparation</a:t>
            </a:r>
          </a:p>
        </p:txBody>
      </p:sp>
      <p:sp>
        <p:nvSpPr>
          <p:cNvPr id="1120300" name="Line 44"/>
          <p:cNvSpPr>
            <a:spLocks noChangeShapeType="1"/>
          </p:cNvSpPr>
          <p:nvPr/>
        </p:nvSpPr>
        <p:spPr bwMode="auto">
          <a:xfrm>
            <a:off x="3276600" y="4437063"/>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1" name="Line 45"/>
          <p:cNvSpPr>
            <a:spLocks noChangeShapeType="1"/>
          </p:cNvSpPr>
          <p:nvPr/>
        </p:nvSpPr>
        <p:spPr bwMode="auto">
          <a:xfrm>
            <a:off x="3276600" y="4905375"/>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2" name="Line 46"/>
          <p:cNvSpPr>
            <a:spLocks noChangeShapeType="1"/>
          </p:cNvSpPr>
          <p:nvPr/>
        </p:nvSpPr>
        <p:spPr bwMode="auto">
          <a:xfrm>
            <a:off x="3276600" y="5410200"/>
            <a:ext cx="107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3" name="Line 47"/>
          <p:cNvSpPr>
            <a:spLocks noChangeShapeType="1"/>
          </p:cNvSpPr>
          <p:nvPr/>
        </p:nvSpPr>
        <p:spPr bwMode="auto">
          <a:xfrm>
            <a:off x="6335713" y="3176588"/>
            <a:ext cx="0" cy="1225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4" name="Line 48"/>
          <p:cNvSpPr>
            <a:spLocks noChangeShapeType="1"/>
          </p:cNvSpPr>
          <p:nvPr/>
        </p:nvSpPr>
        <p:spPr bwMode="auto">
          <a:xfrm flipH="1">
            <a:off x="5832475" y="4402138"/>
            <a:ext cx="468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5" name="Line 49"/>
          <p:cNvSpPr>
            <a:spLocks noChangeShapeType="1"/>
          </p:cNvSpPr>
          <p:nvPr/>
        </p:nvSpPr>
        <p:spPr bwMode="auto">
          <a:xfrm>
            <a:off x="6948488" y="3644900"/>
            <a:ext cx="0" cy="1189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6" name="Line 50"/>
          <p:cNvSpPr>
            <a:spLocks noChangeShapeType="1"/>
          </p:cNvSpPr>
          <p:nvPr/>
        </p:nvSpPr>
        <p:spPr bwMode="auto">
          <a:xfrm flipH="1">
            <a:off x="5832475" y="4833938"/>
            <a:ext cx="11160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7" name="Line 51"/>
          <p:cNvSpPr>
            <a:spLocks noChangeShapeType="1"/>
          </p:cNvSpPr>
          <p:nvPr/>
        </p:nvSpPr>
        <p:spPr bwMode="auto">
          <a:xfrm>
            <a:off x="8280400" y="3321050"/>
            <a:ext cx="0" cy="2124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
        <p:nvSpPr>
          <p:cNvPr id="1120308" name="Line 52"/>
          <p:cNvSpPr>
            <a:spLocks noChangeShapeType="1"/>
          </p:cNvSpPr>
          <p:nvPr/>
        </p:nvSpPr>
        <p:spPr bwMode="auto">
          <a:xfrm flipH="1">
            <a:off x="5832475" y="5445125"/>
            <a:ext cx="2447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p>
        </p:txBody>
      </p:sp>
    </p:spTree>
    <p:extLst>
      <p:ext uri="{BB962C8B-B14F-4D97-AF65-F5344CB8AC3E}">
        <p14:creationId xmlns:p14="http://schemas.microsoft.com/office/powerpoint/2010/main" val="314898462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Rectangle 2"/>
          <p:cNvSpPr>
            <a:spLocks noGrp="1" noChangeArrowheads="1"/>
          </p:cNvSpPr>
          <p:nvPr>
            <p:ph type="title"/>
          </p:nvPr>
        </p:nvSpPr>
        <p:spPr>
          <a:xfrm>
            <a:off x="1463300" y="208037"/>
            <a:ext cx="7672387" cy="779463"/>
          </a:xfrm>
        </p:spPr>
        <p:txBody>
          <a:bodyPr/>
          <a:lstStyle/>
          <a:p>
            <a:r>
              <a:rPr lang="en-US" altLang="zh-CN" dirty="0">
                <a:latin typeface="Cambria" panose="02040503050406030204" pitchFamily="18" charset="0"/>
              </a:rPr>
              <a:t>Waterfall Model with Prototyping</a:t>
            </a:r>
          </a:p>
        </p:txBody>
      </p:sp>
      <p:sp>
        <p:nvSpPr>
          <p:cNvPr id="1183747" name="Text Box 3"/>
          <p:cNvSpPr txBox="1">
            <a:spLocks noChangeArrowheads="1"/>
          </p:cNvSpPr>
          <p:nvPr/>
        </p:nvSpPr>
        <p:spPr bwMode="auto">
          <a:xfrm>
            <a:off x="1039812" y="121920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Requirements Analysis</a:t>
            </a:r>
          </a:p>
        </p:txBody>
      </p:sp>
      <p:sp>
        <p:nvSpPr>
          <p:cNvPr id="1183748" name="Text Box 4"/>
          <p:cNvSpPr txBox="1">
            <a:spLocks noChangeArrowheads="1"/>
          </p:cNvSpPr>
          <p:nvPr/>
        </p:nvSpPr>
        <p:spPr bwMode="auto">
          <a:xfrm>
            <a:off x="1795462" y="1831975"/>
            <a:ext cx="1476375" cy="5937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600" b="1">
                <a:latin typeface="Cambria" panose="02040503050406030204" pitchFamily="18" charset="0"/>
              </a:rPr>
              <a:t>System Design</a:t>
            </a:r>
          </a:p>
        </p:txBody>
      </p:sp>
      <p:sp>
        <p:nvSpPr>
          <p:cNvPr id="1183749" name="Text Box 5"/>
          <p:cNvSpPr txBox="1">
            <a:spLocks noChangeArrowheads="1"/>
          </p:cNvSpPr>
          <p:nvPr/>
        </p:nvSpPr>
        <p:spPr bwMode="auto">
          <a:xfrm>
            <a:off x="2552700" y="24796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Program Design</a:t>
            </a:r>
          </a:p>
        </p:txBody>
      </p:sp>
      <p:sp>
        <p:nvSpPr>
          <p:cNvPr id="1183750" name="Text Box 6"/>
          <p:cNvSpPr txBox="1">
            <a:spLocks noChangeArrowheads="1"/>
          </p:cNvSpPr>
          <p:nvPr/>
        </p:nvSpPr>
        <p:spPr bwMode="auto">
          <a:xfrm>
            <a:off x="3308350" y="31273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Coding Unit Test</a:t>
            </a:r>
          </a:p>
        </p:txBody>
      </p:sp>
      <p:sp>
        <p:nvSpPr>
          <p:cNvPr id="1183751" name="Text Box 7"/>
          <p:cNvSpPr txBox="1">
            <a:spLocks noChangeArrowheads="1"/>
          </p:cNvSpPr>
          <p:nvPr/>
        </p:nvSpPr>
        <p:spPr bwMode="auto">
          <a:xfrm>
            <a:off x="3956050" y="3740150"/>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Integration Testing</a:t>
            </a:r>
          </a:p>
        </p:txBody>
      </p:sp>
      <p:sp>
        <p:nvSpPr>
          <p:cNvPr id="1183752" name="Text Box 8"/>
          <p:cNvSpPr txBox="1">
            <a:spLocks noChangeArrowheads="1"/>
          </p:cNvSpPr>
          <p:nvPr/>
        </p:nvSpPr>
        <p:spPr bwMode="auto">
          <a:xfrm>
            <a:off x="4713287" y="4387850"/>
            <a:ext cx="1476375" cy="307777"/>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Testing</a:t>
            </a:r>
          </a:p>
        </p:txBody>
      </p:sp>
      <p:sp>
        <p:nvSpPr>
          <p:cNvPr id="1183753" name="Text Box 9"/>
          <p:cNvSpPr txBox="1">
            <a:spLocks noChangeArrowheads="1"/>
          </p:cNvSpPr>
          <p:nvPr/>
        </p:nvSpPr>
        <p:spPr bwMode="auto">
          <a:xfrm>
            <a:off x="5503862" y="5072062"/>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Acceptance Testing</a:t>
            </a:r>
          </a:p>
        </p:txBody>
      </p:sp>
      <p:sp>
        <p:nvSpPr>
          <p:cNvPr id="1183754" name="Text Box 10"/>
          <p:cNvSpPr txBox="1">
            <a:spLocks noChangeArrowheads="1"/>
          </p:cNvSpPr>
          <p:nvPr/>
        </p:nvSpPr>
        <p:spPr bwMode="auto">
          <a:xfrm>
            <a:off x="6296025" y="5756275"/>
            <a:ext cx="1476375" cy="530225"/>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Operation maintenance</a:t>
            </a:r>
          </a:p>
        </p:txBody>
      </p:sp>
      <p:sp>
        <p:nvSpPr>
          <p:cNvPr id="1183755" name="Arc 11"/>
          <p:cNvSpPr>
            <a:spLocks/>
          </p:cNvSpPr>
          <p:nvPr/>
        </p:nvSpPr>
        <p:spPr bwMode="auto">
          <a:xfrm>
            <a:off x="2552700" y="13669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6" name="Arc 12"/>
          <p:cNvSpPr>
            <a:spLocks/>
          </p:cNvSpPr>
          <p:nvPr/>
        </p:nvSpPr>
        <p:spPr bwMode="auto">
          <a:xfrm>
            <a:off x="3271837" y="20511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7" name="Arc 13"/>
          <p:cNvSpPr>
            <a:spLocks/>
          </p:cNvSpPr>
          <p:nvPr/>
        </p:nvSpPr>
        <p:spPr bwMode="auto">
          <a:xfrm>
            <a:off x="4029075" y="26623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8" name="Arc 14"/>
          <p:cNvSpPr>
            <a:spLocks/>
          </p:cNvSpPr>
          <p:nvPr/>
        </p:nvSpPr>
        <p:spPr bwMode="auto">
          <a:xfrm>
            <a:off x="4784725" y="3310086"/>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59" name="Arc 15"/>
          <p:cNvSpPr>
            <a:spLocks/>
          </p:cNvSpPr>
          <p:nvPr/>
        </p:nvSpPr>
        <p:spPr bwMode="auto">
          <a:xfrm>
            <a:off x="5468937" y="392286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0" name="Arc 16"/>
          <p:cNvSpPr>
            <a:spLocks/>
          </p:cNvSpPr>
          <p:nvPr/>
        </p:nvSpPr>
        <p:spPr bwMode="auto">
          <a:xfrm>
            <a:off x="6224587" y="4641999"/>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1" name="Arc 17"/>
          <p:cNvSpPr>
            <a:spLocks/>
          </p:cNvSpPr>
          <p:nvPr/>
        </p:nvSpPr>
        <p:spPr bwMode="auto">
          <a:xfrm>
            <a:off x="6980237" y="5326211"/>
            <a:ext cx="184731" cy="4616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spAutoFit/>
          </a:bodyPr>
          <a:lstStyle/>
          <a:p>
            <a:endParaRPr lang="zh-CN" altLang="en-US">
              <a:latin typeface="Cambria" panose="02040503050406030204" pitchFamily="18" charset="0"/>
            </a:endParaRPr>
          </a:p>
        </p:txBody>
      </p:sp>
      <p:sp>
        <p:nvSpPr>
          <p:cNvPr id="1183762" name="Text Box 18"/>
          <p:cNvSpPr txBox="1">
            <a:spLocks noChangeArrowheads="1"/>
          </p:cNvSpPr>
          <p:nvPr/>
        </p:nvSpPr>
        <p:spPr bwMode="auto">
          <a:xfrm>
            <a:off x="1004887" y="4243387"/>
            <a:ext cx="1835150" cy="400110"/>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dirty="0">
                <a:latin typeface="Cambria" panose="02040503050406030204" pitchFamily="18" charset="0"/>
              </a:rPr>
              <a:t>Prototyping</a:t>
            </a:r>
          </a:p>
        </p:txBody>
      </p:sp>
      <p:sp>
        <p:nvSpPr>
          <p:cNvPr id="1183763" name="Line 19"/>
          <p:cNvSpPr>
            <a:spLocks noChangeShapeType="1"/>
          </p:cNvSpPr>
          <p:nvPr/>
        </p:nvSpPr>
        <p:spPr bwMode="auto">
          <a:xfrm>
            <a:off x="1184275"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4" name="Line 20"/>
          <p:cNvSpPr>
            <a:spLocks noChangeShapeType="1"/>
          </p:cNvSpPr>
          <p:nvPr/>
        </p:nvSpPr>
        <p:spPr bwMode="auto">
          <a:xfrm flipV="1">
            <a:off x="1363662" y="1795462"/>
            <a:ext cx="0" cy="2376488"/>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5" name="Line 21"/>
          <p:cNvSpPr>
            <a:spLocks noChangeShapeType="1"/>
          </p:cNvSpPr>
          <p:nvPr/>
        </p:nvSpPr>
        <p:spPr bwMode="auto">
          <a:xfrm>
            <a:off x="1905000" y="2479675"/>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6" name="Line 22"/>
          <p:cNvSpPr>
            <a:spLocks noChangeShapeType="1"/>
          </p:cNvSpPr>
          <p:nvPr/>
        </p:nvSpPr>
        <p:spPr bwMode="auto">
          <a:xfrm>
            <a:off x="2732087" y="3019425"/>
            <a:ext cx="0" cy="1189037"/>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7" name="Line 23"/>
          <p:cNvSpPr>
            <a:spLocks noChangeShapeType="1"/>
          </p:cNvSpPr>
          <p:nvPr/>
        </p:nvSpPr>
        <p:spPr bwMode="auto">
          <a:xfrm flipV="1">
            <a:off x="2084387" y="2443162"/>
            <a:ext cx="0" cy="169227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8" name="Line 24"/>
          <p:cNvSpPr>
            <a:spLocks noChangeShapeType="1"/>
          </p:cNvSpPr>
          <p:nvPr/>
        </p:nvSpPr>
        <p:spPr bwMode="auto">
          <a:xfrm flipV="1">
            <a:off x="2624137" y="3019425"/>
            <a:ext cx="0" cy="1152525"/>
          </a:xfrm>
          <a:prstGeom prst="line">
            <a:avLst/>
          </a:prstGeom>
          <a:noFill/>
          <a:ln w="1905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a:latin typeface="Cambria" panose="02040503050406030204" pitchFamily="18" charset="0"/>
            </a:endParaRPr>
          </a:p>
        </p:txBody>
      </p:sp>
      <p:sp>
        <p:nvSpPr>
          <p:cNvPr id="1183769" name="Arc 25"/>
          <p:cNvSpPr>
            <a:spLocks/>
          </p:cNvSpPr>
          <p:nvPr/>
        </p:nvSpPr>
        <p:spPr bwMode="auto">
          <a:xfrm rot="10800000" flipH="1" flipV="1">
            <a:off x="2583180" y="1370310"/>
            <a:ext cx="3606482" cy="295230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accent2"/>
            </a:solidFill>
            <a:prstDash val="sysDot"/>
            <a:round/>
            <a:headEnd type="triangle" w="med" len="me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a:latin typeface="Cambria" panose="02040503050406030204" pitchFamily="18" charset="0"/>
            </a:endParaRPr>
          </a:p>
        </p:txBody>
      </p:sp>
      <p:sp>
        <p:nvSpPr>
          <p:cNvPr id="1183771" name="Text Box 27"/>
          <p:cNvSpPr txBox="1">
            <a:spLocks noChangeArrowheads="1"/>
          </p:cNvSpPr>
          <p:nvPr/>
        </p:nvSpPr>
        <p:spPr bwMode="auto">
          <a:xfrm>
            <a:off x="891082" y="4878358"/>
            <a:ext cx="302418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spcBef>
                <a:spcPct val="50000"/>
              </a:spcBef>
            </a:pPr>
            <a:r>
              <a:rPr lang="en-US" altLang="zh-CN" b="1" dirty="0">
                <a:solidFill>
                  <a:schemeClr val="bg2"/>
                </a:solidFill>
                <a:latin typeface="Cambria" panose="02040503050406030204" pitchFamily="18" charset="0"/>
              </a:rPr>
              <a:t>User/Customer</a:t>
            </a:r>
          </a:p>
        </p:txBody>
      </p:sp>
    </p:spTree>
    <p:extLst>
      <p:ext uri="{BB962C8B-B14F-4D97-AF65-F5344CB8AC3E}">
        <p14:creationId xmlns:p14="http://schemas.microsoft.com/office/powerpoint/2010/main" val="181630432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a:t>
            </a:r>
          </a:p>
        </p:txBody>
      </p:sp>
      <p:sp>
        <p:nvSpPr>
          <p:cNvPr id="4" name="Rectangle 3"/>
          <p:cNvSpPr txBox="1">
            <a:spLocks noChangeArrowheads="1"/>
          </p:cNvSpPr>
          <p:nvPr/>
        </p:nvSpPr>
        <p:spPr bwMode="auto">
          <a:xfrm>
            <a:off x="381000" y="2286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Space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Lost lives</a:t>
            </a:r>
            <a:r>
              <a:rPr lang="en-US" altLang="zh-CN" dirty="0" smtClean="0">
                <a:latin typeface="Cambria" panose="02040503050406030204" pitchFamily="18" charset="0"/>
              </a:rPr>
              <a:t>, </a:t>
            </a:r>
            <a:r>
              <a:rPr lang="en-US" altLang="zh-CN" dirty="0">
                <a:latin typeface="Cambria" panose="02040503050406030204" pitchFamily="18" charset="0"/>
              </a:rPr>
              <a:t>Launch failed</a:t>
            </a:r>
            <a:r>
              <a:rPr lang="en-US" altLang="zh-CN" dirty="0" smtClean="0">
                <a:latin typeface="Cambria" panose="02040503050406030204" pitchFamily="18" charset="0"/>
              </a:rPr>
              <a:t>.</a:t>
            </a:r>
          </a:p>
        </p:txBody>
      </p:sp>
      <p:pic>
        <p:nvPicPr>
          <p:cNvPr id="5" name="图片 4"/>
          <p:cNvPicPr>
            <a:picLocks noChangeAspect="1"/>
          </p:cNvPicPr>
          <p:nvPr/>
        </p:nvPicPr>
        <p:blipFill>
          <a:blip r:embed="rId4"/>
          <a:stretch>
            <a:fillRect/>
          </a:stretch>
        </p:blipFill>
        <p:spPr>
          <a:xfrm>
            <a:off x="762000" y="3167320"/>
            <a:ext cx="2733675" cy="1577266"/>
          </a:xfrm>
          <a:prstGeom prst="rect">
            <a:avLst/>
          </a:prstGeom>
        </p:spPr>
      </p:pic>
      <p:pic>
        <p:nvPicPr>
          <p:cNvPr id="7" name="图片 6"/>
          <p:cNvPicPr>
            <a:picLocks noChangeAspect="1"/>
          </p:cNvPicPr>
          <p:nvPr/>
        </p:nvPicPr>
        <p:blipFill>
          <a:blip r:embed="rId5"/>
          <a:stretch>
            <a:fillRect/>
          </a:stretch>
        </p:blipFill>
        <p:spPr>
          <a:xfrm>
            <a:off x="761008" y="5029200"/>
            <a:ext cx="2772767" cy="18288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2431" y="3581400"/>
            <a:ext cx="2596712" cy="2110195"/>
          </a:xfrm>
          <a:prstGeom prst="rect">
            <a:avLst/>
          </a:prstGeom>
        </p:spPr>
      </p:pic>
    </p:spTree>
    <p:extLst>
      <p:ext uri="{BB962C8B-B14F-4D97-AF65-F5344CB8AC3E}">
        <p14:creationId xmlns:p14="http://schemas.microsoft.com/office/powerpoint/2010/main" val="42132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2" name="Rectangle 2"/>
          <p:cNvSpPr>
            <a:spLocks noGrp="1" noChangeArrowheads="1"/>
          </p:cNvSpPr>
          <p:nvPr>
            <p:ph type="title"/>
          </p:nvPr>
        </p:nvSpPr>
        <p:spPr>
          <a:xfrm>
            <a:off x="1727200" y="299545"/>
            <a:ext cx="7488238" cy="719137"/>
          </a:xfrm>
        </p:spPr>
        <p:txBody>
          <a:bodyPr/>
          <a:lstStyle/>
          <a:p>
            <a:r>
              <a:rPr lang="en-US" altLang="en-US" sz="2000" dirty="0">
                <a:latin typeface="Cambria" panose="02040503050406030204" pitchFamily="18" charset="0"/>
              </a:rPr>
              <a:t>Rapid Application Development (RAD)</a:t>
            </a:r>
            <a:r>
              <a:rPr lang="en-US" altLang="zh-CN" sz="2000" dirty="0">
                <a:latin typeface="Cambria" panose="02040503050406030204" pitchFamily="18" charset="0"/>
              </a:rPr>
              <a:t> -</a:t>
            </a:r>
            <a:r>
              <a:rPr lang="en-US" altLang="en-US" sz="2000" dirty="0">
                <a:latin typeface="Cambria" panose="02040503050406030204" pitchFamily="18" charset="0"/>
              </a:rPr>
              <a:t> </a:t>
            </a:r>
            <a:r>
              <a:rPr lang="en-US" altLang="zh-CN" sz="2000" dirty="0">
                <a:latin typeface="Cambria" panose="02040503050406030204" pitchFamily="18" charset="0"/>
              </a:rPr>
              <a:t>V </a:t>
            </a:r>
            <a:r>
              <a:rPr lang="en-US" altLang="en-US" sz="2000" dirty="0">
                <a:latin typeface="Cambria" panose="02040503050406030204" pitchFamily="18" charset="0"/>
              </a:rPr>
              <a:t>Model</a:t>
            </a:r>
          </a:p>
        </p:txBody>
      </p:sp>
      <p:sp>
        <p:nvSpPr>
          <p:cNvPr id="1121305" name="Text Box 25"/>
          <p:cNvSpPr txBox="1">
            <a:spLocks noChangeArrowheads="1"/>
          </p:cNvSpPr>
          <p:nvPr/>
        </p:nvSpPr>
        <p:spPr bwMode="auto">
          <a:xfrm>
            <a:off x="358775" y="5059748"/>
            <a:ext cx="23764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b="1">
                <a:solidFill>
                  <a:schemeClr val="folHlink"/>
                </a:solidFill>
                <a:latin typeface="Cambria" panose="02040503050406030204" pitchFamily="18" charset="0"/>
              </a:rPr>
              <a:t>Design/Analysis</a:t>
            </a:r>
          </a:p>
        </p:txBody>
      </p:sp>
      <p:grpSp>
        <p:nvGrpSpPr>
          <p:cNvPr id="1121308" name="Group 28"/>
          <p:cNvGrpSpPr>
            <a:grpSpLocks/>
          </p:cNvGrpSpPr>
          <p:nvPr/>
        </p:nvGrpSpPr>
        <p:grpSpPr bwMode="auto">
          <a:xfrm>
            <a:off x="1114425" y="1206885"/>
            <a:ext cx="7853364" cy="5041515"/>
            <a:chOff x="702" y="912"/>
            <a:chExt cx="4947" cy="3289"/>
          </a:xfrm>
        </p:grpSpPr>
        <p:sp>
          <p:nvSpPr>
            <p:cNvPr id="1121283" name="Text Box 3"/>
            <p:cNvSpPr txBox="1">
              <a:spLocks noChangeArrowheads="1"/>
            </p:cNvSpPr>
            <p:nvPr/>
          </p:nvSpPr>
          <p:spPr bwMode="auto">
            <a:xfrm>
              <a:off x="702" y="120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Requirements Analysis</a:t>
              </a:r>
            </a:p>
          </p:txBody>
        </p:sp>
        <p:sp>
          <p:nvSpPr>
            <p:cNvPr id="1121284" name="Text Box 4"/>
            <p:cNvSpPr txBox="1">
              <a:spLocks noChangeArrowheads="1"/>
            </p:cNvSpPr>
            <p:nvPr/>
          </p:nvSpPr>
          <p:spPr bwMode="auto">
            <a:xfrm>
              <a:off x="1020" y="2069"/>
              <a:ext cx="930" cy="2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400" b="1">
                  <a:latin typeface="Cambria" panose="02040503050406030204" pitchFamily="18" charset="0"/>
                </a:rPr>
                <a:t>System Design</a:t>
              </a:r>
            </a:p>
          </p:txBody>
        </p:sp>
        <p:sp>
          <p:nvSpPr>
            <p:cNvPr id="1121285" name="Text Box 5"/>
            <p:cNvSpPr txBox="1">
              <a:spLocks noChangeArrowheads="1"/>
            </p:cNvSpPr>
            <p:nvPr/>
          </p:nvSpPr>
          <p:spPr bwMode="auto">
            <a:xfrm>
              <a:off x="1609" y="2976"/>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Program Design</a:t>
              </a:r>
            </a:p>
          </p:txBody>
        </p:sp>
        <p:sp>
          <p:nvSpPr>
            <p:cNvPr id="1121286" name="Text Box 6"/>
            <p:cNvSpPr txBox="1">
              <a:spLocks noChangeArrowheads="1"/>
            </p:cNvSpPr>
            <p:nvPr/>
          </p:nvSpPr>
          <p:spPr bwMode="auto">
            <a:xfrm>
              <a:off x="2516" y="3815"/>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Coding</a:t>
              </a:r>
            </a:p>
          </p:txBody>
        </p:sp>
        <p:sp>
          <p:nvSpPr>
            <p:cNvPr id="1121287" name="Text Box 7"/>
            <p:cNvSpPr txBox="1">
              <a:spLocks noChangeArrowheads="1"/>
            </p:cNvSpPr>
            <p:nvPr/>
          </p:nvSpPr>
          <p:spPr bwMode="auto">
            <a:xfrm>
              <a:off x="3242" y="2953"/>
              <a:ext cx="118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Unit Test Integration Testing</a:t>
              </a:r>
            </a:p>
          </p:txBody>
        </p:sp>
        <p:sp>
          <p:nvSpPr>
            <p:cNvPr id="1121288" name="Text Box 8"/>
            <p:cNvSpPr txBox="1">
              <a:spLocks noChangeArrowheads="1"/>
            </p:cNvSpPr>
            <p:nvPr/>
          </p:nvSpPr>
          <p:spPr bwMode="auto">
            <a:xfrm>
              <a:off x="3650" y="2250"/>
              <a:ext cx="930" cy="18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System Testing</a:t>
              </a:r>
            </a:p>
          </p:txBody>
        </p:sp>
        <p:sp>
          <p:nvSpPr>
            <p:cNvPr id="1121289" name="Text Box 9"/>
            <p:cNvSpPr txBox="1">
              <a:spLocks noChangeArrowheads="1"/>
            </p:cNvSpPr>
            <p:nvPr/>
          </p:nvSpPr>
          <p:spPr bwMode="auto">
            <a:xfrm>
              <a:off x="3968" y="1547"/>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Acceptance Testing</a:t>
              </a:r>
            </a:p>
          </p:txBody>
        </p:sp>
        <p:sp>
          <p:nvSpPr>
            <p:cNvPr id="1121290" name="Text Box 10"/>
            <p:cNvSpPr txBox="1">
              <a:spLocks noChangeArrowheads="1"/>
            </p:cNvSpPr>
            <p:nvPr/>
          </p:nvSpPr>
          <p:spPr bwMode="auto">
            <a:xfrm>
              <a:off x="4467" y="912"/>
              <a:ext cx="930" cy="301"/>
            </a:xfrm>
            <a:prstGeom prst="rect">
              <a:avLst/>
            </a:prstGeom>
            <a:solidFill>
              <a:srgbClr val="CCFFFF"/>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1200" b="1">
                  <a:latin typeface="Cambria" panose="02040503050406030204" pitchFamily="18" charset="0"/>
                </a:rPr>
                <a:t>Operation maintenance</a:t>
              </a:r>
            </a:p>
          </p:txBody>
        </p:sp>
        <p:sp>
          <p:nvSpPr>
            <p:cNvPr id="1121291" name="Line 11"/>
            <p:cNvSpPr>
              <a:spLocks noChangeShapeType="1"/>
            </p:cNvSpPr>
            <p:nvPr/>
          </p:nvSpPr>
          <p:spPr bwMode="auto">
            <a:xfrm>
              <a:off x="1088" y="1547"/>
              <a:ext cx="295" cy="476"/>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2" name="Line 12"/>
            <p:cNvSpPr>
              <a:spLocks noChangeShapeType="1"/>
            </p:cNvSpPr>
            <p:nvPr/>
          </p:nvSpPr>
          <p:spPr bwMode="auto">
            <a:xfrm>
              <a:off x="1507" y="2316"/>
              <a:ext cx="488" cy="63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3" name="Line 13"/>
            <p:cNvSpPr>
              <a:spLocks noChangeShapeType="1"/>
            </p:cNvSpPr>
            <p:nvPr/>
          </p:nvSpPr>
          <p:spPr bwMode="auto">
            <a:xfrm>
              <a:off x="2131" y="3180"/>
              <a:ext cx="794" cy="635"/>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4" name="Line 14"/>
            <p:cNvSpPr>
              <a:spLocks noChangeShapeType="1"/>
            </p:cNvSpPr>
            <p:nvPr/>
          </p:nvSpPr>
          <p:spPr bwMode="auto">
            <a:xfrm flipV="1">
              <a:off x="2993" y="3273"/>
              <a:ext cx="725" cy="54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5" name="Line 15"/>
            <p:cNvSpPr>
              <a:spLocks noChangeShapeType="1"/>
            </p:cNvSpPr>
            <p:nvPr/>
          </p:nvSpPr>
          <p:spPr bwMode="auto">
            <a:xfrm flipV="1">
              <a:off x="3900" y="2441"/>
              <a:ext cx="323" cy="512"/>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296" name="Line 16"/>
            <p:cNvSpPr>
              <a:spLocks noChangeShapeType="1"/>
            </p:cNvSpPr>
            <p:nvPr/>
          </p:nvSpPr>
          <p:spPr bwMode="auto">
            <a:xfrm flipV="1">
              <a:off x="4240" y="1887"/>
              <a:ext cx="227" cy="363"/>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7" name="Line 17"/>
            <p:cNvSpPr>
              <a:spLocks noChangeShapeType="1"/>
            </p:cNvSpPr>
            <p:nvPr/>
          </p:nvSpPr>
          <p:spPr bwMode="auto">
            <a:xfrm flipV="1">
              <a:off x="4580" y="1230"/>
              <a:ext cx="250" cy="317"/>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8" name="Line 18"/>
            <p:cNvSpPr>
              <a:spLocks noChangeShapeType="1"/>
            </p:cNvSpPr>
            <p:nvPr/>
          </p:nvSpPr>
          <p:spPr bwMode="auto">
            <a:xfrm>
              <a:off x="2539" y="3135"/>
              <a:ext cx="681" cy="0"/>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299" name="Line 19"/>
            <p:cNvSpPr>
              <a:spLocks noChangeShapeType="1"/>
            </p:cNvSpPr>
            <p:nvPr/>
          </p:nvSpPr>
          <p:spPr bwMode="auto">
            <a:xfrm>
              <a:off x="1949" y="2205"/>
              <a:ext cx="1679" cy="249"/>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0" name="Line 20"/>
            <p:cNvSpPr>
              <a:spLocks noChangeShapeType="1"/>
            </p:cNvSpPr>
            <p:nvPr/>
          </p:nvSpPr>
          <p:spPr bwMode="auto">
            <a:xfrm>
              <a:off x="1655" y="1366"/>
              <a:ext cx="2313" cy="317"/>
            </a:xfrm>
            <a:prstGeom prst="line">
              <a:avLst/>
            </a:prstGeom>
            <a:noFill/>
            <a:ln w="28575">
              <a:solidFill>
                <a:schemeClr val="tx1"/>
              </a:solidFill>
              <a:prstDash val="dash"/>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1" name="Text Box 21"/>
            <p:cNvSpPr txBox="1">
              <a:spLocks noChangeArrowheads="1"/>
            </p:cNvSpPr>
            <p:nvPr/>
          </p:nvSpPr>
          <p:spPr bwMode="auto">
            <a:xfrm>
              <a:off x="2352" y="2561"/>
              <a:ext cx="1157"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Verify design</a:t>
              </a:r>
            </a:p>
          </p:txBody>
        </p:sp>
        <p:sp>
          <p:nvSpPr>
            <p:cNvPr id="1121302" name="Text Box 22"/>
            <p:cNvSpPr txBox="1">
              <a:spLocks noChangeArrowheads="1"/>
            </p:cNvSpPr>
            <p:nvPr/>
          </p:nvSpPr>
          <p:spPr bwMode="auto">
            <a:xfrm>
              <a:off x="2114" y="1116"/>
              <a:ext cx="1678"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a:spcBef>
                  <a:spcPct val="50000"/>
                </a:spcBef>
              </a:pPr>
              <a:r>
                <a:rPr lang="en-US" altLang="zh-CN" sz="2000" dirty="0">
                  <a:latin typeface="Cambria" panose="02040503050406030204" pitchFamily="18" charset="0"/>
                </a:rPr>
                <a:t>Validate requirements</a:t>
              </a:r>
            </a:p>
          </p:txBody>
        </p:sp>
        <p:sp>
          <p:nvSpPr>
            <p:cNvPr id="1121303" name="Oval 23"/>
            <p:cNvSpPr>
              <a:spLocks noChangeArrowheads="1"/>
            </p:cNvSpPr>
            <p:nvPr/>
          </p:nvSpPr>
          <p:spPr bwMode="auto">
            <a:xfrm>
              <a:off x="2471" y="3767"/>
              <a:ext cx="998" cy="367"/>
            </a:xfrm>
            <a:prstGeom prst="ellipse">
              <a:avLst/>
            </a:prstGeom>
            <a:noFill/>
            <a:ln w="9525" algn="ctr">
              <a:solidFill>
                <a:srgbClr val="FF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nchor="ctr">
              <a:spAutoFit/>
            </a:bodyPr>
            <a:lstStyle/>
            <a:p>
              <a:endParaRPr lang="zh-CN" altLang="en-US" sz="2000">
                <a:latin typeface="Cambria" panose="02040503050406030204" pitchFamily="18" charset="0"/>
              </a:endParaRPr>
            </a:p>
          </p:txBody>
        </p:sp>
        <p:sp>
          <p:nvSpPr>
            <p:cNvPr id="1121304" name="Line 24"/>
            <p:cNvSpPr>
              <a:spLocks noChangeShapeType="1"/>
            </p:cNvSpPr>
            <p:nvPr/>
          </p:nvSpPr>
          <p:spPr bwMode="auto">
            <a:xfrm>
              <a:off x="2947" y="935"/>
              <a:ext cx="0" cy="3266"/>
            </a:xfrm>
            <a:prstGeom prst="line">
              <a:avLst/>
            </a:prstGeom>
            <a:noFill/>
            <a:ln w="28575" cap="rnd">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anchor="ctr">
              <a:spAutoFit/>
            </a:bodyPr>
            <a:lstStyle/>
            <a:p>
              <a:endParaRPr lang="zh-CN" altLang="en-US" sz="2000">
                <a:latin typeface="Cambria" panose="02040503050406030204" pitchFamily="18" charset="0"/>
              </a:endParaRPr>
            </a:p>
          </p:txBody>
        </p:sp>
        <p:sp>
          <p:nvSpPr>
            <p:cNvPr id="1121306" name="Text Box 26"/>
            <p:cNvSpPr txBox="1">
              <a:spLocks noChangeArrowheads="1"/>
            </p:cNvSpPr>
            <p:nvPr/>
          </p:nvSpPr>
          <p:spPr bwMode="auto">
            <a:xfrm>
              <a:off x="4417" y="3531"/>
              <a:ext cx="123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p>
              <a:pPr algn="ctr">
                <a:spcBef>
                  <a:spcPct val="50000"/>
                </a:spcBef>
              </a:pPr>
              <a:r>
                <a:rPr lang="en-US" altLang="zh-CN" sz="2000" b="1" dirty="0">
                  <a:solidFill>
                    <a:schemeClr val="folHlink"/>
                  </a:solidFill>
                  <a:latin typeface="Cambria" panose="02040503050406030204" pitchFamily="18" charset="0"/>
                </a:rPr>
                <a:t>Verify/testing</a:t>
              </a:r>
            </a:p>
          </p:txBody>
        </p:sp>
      </p:grpSp>
    </p:spTree>
    <p:extLst>
      <p:ext uri="{BB962C8B-B14F-4D97-AF65-F5344CB8AC3E}">
        <p14:creationId xmlns:p14="http://schemas.microsoft.com/office/powerpoint/2010/main" val="120194217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0" name="Rectangle 2"/>
          <p:cNvSpPr>
            <a:spLocks noGrp="1" noChangeArrowheads="1"/>
          </p:cNvSpPr>
          <p:nvPr>
            <p:ph type="title"/>
          </p:nvPr>
        </p:nvSpPr>
        <p:spPr>
          <a:xfrm>
            <a:off x="611188" y="188913"/>
            <a:ext cx="7772400" cy="1143000"/>
          </a:xfrm>
        </p:spPr>
        <p:txBody>
          <a:bodyPr/>
          <a:lstStyle/>
          <a:p>
            <a:r>
              <a:rPr lang="en-US" altLang="zh-CN" sz="3600" dirty="0">
                <a:latin typeface="Cambria" panose="02040503050406030204" pitchFamily="18" charset="0"/>
              </a:rPr>
              <a:t>VERIFICATION</a:t>
            </a:r>
          </a:p>
        </p:txBody>
      </p:sp>
      <p:sp>
        <p:nvSpPr>
          <p:cNvPr id="1087493" name="Rectangle 5"/>
          <p:cNvSpPr>
            <a:spLocks noChangeArrowheads="1"/>
          </p:cNvSpPr>
          <p:nvPr/>
        </p:nvSpPr>
        <p:spPr bwMode="auto">
          <a:xfrm>
            <a:off x="457200" y="1361268"/>
            <a:ext cx="8534400" cy="4493538"/>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evaluating a system or component during the development process to determine whether it satisfies the specifications.</a:t>
            </a:r>
          </a:p>
          <a:p>
            <a:endParaRPr lang="en-US" altLang="zh-CN" dirty="0">
              <a:latin typeface="Cambria" panose="02040503050406030204" pitchFamily="18" charset="0"/>
            </a:endParaRPr>
          </a:p>
          <a:p>
            <a:r>
              <a:rPr lang="en-US" altLang="zh-CN" b="1" dirty="0">
                <a:latin typeface="Cambria" panose="02040503050406030204" pitchFamily="18" charset="0"/>
              </a:rPr>
              <a:t>THE CRITICAL QUESTION IS:</a:t>
            </a:r>
          </a:p>
          <a:p>
            <a:r>
              <a:rPr lang="en-US" altLang="zh-CN" dirty="0">
                <a:latin typeface="Cambria" panose="02040503050406030204" pitchFamily="18" charset="0"/>
              </a:rPr>
              <a:t>       </a:t>
            </a:r>
            <a:r>
              <a:rPr lang="en-US" altLang="zh-CN" b="1" u="sng" dirty="0">
                <a:solidFill>
                  <a:srgbClr val="3366FF"/>
                </a:solidFill>
                <a:latin typeface="Cambria" panose="02040503050406030204" pitchFamily="18" charset="0"/>
              </a:rPr>
              <a:t>- Did we build what we planned to build?</a:t>
            </a:r>
          </a:p>
          <a:p>
            <a:endParaRPr lang="en-US" altLang="zh-CN" b="1" u="sng" dirty="0">
              <a:solidFill>
                <a:srgbClr val="3366FF"/>
              </a:solidFill>
              <a:latin typeface="Cambria" panose="02040503050406030204" pitchFamily="18" charset="0"/>
            </a:endParaRPr>
          </a:p>
          <a:p>
            <a:r>
              <a:rPr lang="en-US" altLang="zh-CN" b="1" dirty="0">
                <a:latin typeface="Cambria" panose="02040503050406030204" pitchFamily="18" charset="0"/>
              </a:rPr>
              <a:t>Typically involves reviews and meetings to evaluate</a:t>
            </a:r>
            <a:r>
              <a:rPr lang="en-US" altLang="zh-CN" dirty="0">
                <a:latin typeface="Cambria" panose="02040503050406030204" pitchFamily="18" charset="0"/>
              </a:rPr>
              <a:t>:</a:t>
            </a:r>
          </a:p>
          <a:p>
            <a:pPr>
              <a:buFontTx/>
              <a:buChar char="•"/>
            </a:pPr>
            <a:r>
              <a:rPr lang="en-US" altLang="zh-CN" sz="2000" dirty="0">
                <a:latin typeface="Cambria" panose="02040503050406030204" pitchFamily="18" charset="0"/>
              </a:rPr>
              <a:t>  documents</a:t>
            </a:r>
          </a:p>
          <a:p>
            <a:pPr>
              <a:buFontTx/>
              <a:buChar char="•"/>
            </a:pPr>
            <a:r>
              <a:rPr lang="en-US" altLang="zh-CN" sz="2000" dirty="0">
                <a:latin typeface="Cambria" panose="02040503050406030204" pitchFamily="18" charset="0"/>
              </a:rPr>
              <a:t>  plans</a:t>
            </a:r>
          </a:p>
          <a:p>
            <a:pPr>
              <a:buFontTx/>
              <a:buChar char="•"/>
            </a:pPr>
            <a:r>
              <a:rPr lang="en-US" altLang="zh-CN" sz="2000" dirty="0">
                <a:latin typeface="Cambria" panose="02040503050406030204" pitchFamily="18" charset="0"/>
              </a:rPr>
              <a:t>  code</a:t>
            </a:r>
          </a:p>
          <a:p>
            <a:pPr>
              <a:buFontTx/>
              <a:buChar char="•"/>
            </a:pPr>
            <a:r>
              <a:rPr lang="en-US" altLang="zh-CN" sz="2000" dirty="0">
                <a:latin typeface="Cambria" panose="02040503050406030204" pitchFamily="18" charset="0"/>
              </a:rPr>
              <a:t>  requirements</a:t>
            </a:r>
          </a:p>
          <a:p>
            <a:pPr>
              <a:buFontTx/>
              <a:buChar char="•"/>
            </a:pPr>
            <a:r>
              <a:rPr lang="en-US" altLang="zh-CN" sz="2000" dirty="0">
                <a:latin typeface="Cambria" panose="02040503050406030204" pitchFamily="18" charset="0"/>
              </a:rPr>
              <a:t>  specifications</a:t>
            </a:r>
          </a:p>
        </p:txBody>
      </p:sp>
    </p:spTree>
    <p:extLst>
      <p:ext uri="{BB962C8B-B14F-4D97-AF65-F5344CB8AC3E}">
        <p14:creationId xmlns:p14="http://schemas.microsoft.com/office/powerpoint/2010/main" val="3730469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6" name="Rectangle 2"/>
          <p:cNvSpPr>
            <a:spLocks noGrp="1" noChangeArrowheads="1"/>
          </p:cNvSpPr>
          <p:nvPr>
            <p:ph type="title"/>
          </p:nvPr>
        </p:nvSpPr>
        <p:spPr>
          <a:xfrm>
            <a:off x="3201785" y="152400"/>
            <a:ext cx="3598863" cy="860425"/>
          </a:xfrm>
        </p:spPr>
        <p:txBody>
          <a:bodyPr/>
          <a:lstStyle/>
          <a:p>
            <a:r>
              <a:rPr lang="en-US" altLang="zh-CN" sz="4400" dirty="0">
                <a:latin typeface="Cambria" panose="02040503050406030204" pitchFamily="18" charset="0"/>
              </a:rPr>
              <a:t>VALIDATION</a:t>
            </a:r>
          </a:p>
        </p:txBody>
      </p:sp>
      <p:sp>
        <p:nvSpPr>
          <p:cNvPr id="1086473" name="Rectangle 9"/>
          <p:cNvSpPr>
            <a:spLocks noChangeArrowheads="1"/>
          </p:cNvSpPr>
          <p:nvPr/>
        </p:nvSpPr>
        <p:spPr bwMode="auto">
          <a:xfrm>
            <a:off x="457200" y="1447800"/>
            <a:ext cx="8153400" cy="2215991"/>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r>
              <a:rPr lang="en-US" altLang="zh-CN" dirty="0">
                <a:latin typeface="Cambria" panose="02040503050406030204" pitchFamily="18" charset="0"/>
              </a:rPr>
              <a:t>The process of </a:t>
            </a:r>
            <a:r>
              <a:rPr lang="en-US" altLang="zh-CN" b="1" dirty="0">
                <a:latin typeface="Cambria" panose="02040503050406030204" pitchFamily="18" charset="0"/>
              </a:rPr>
              <a:t>evaluating</a:t>
            </a:r>
            <a:r>
              <a:rPr lang="en-US" altLang="zh-CN" dirty="0">
                <a:latin typeface="Cambria" panose="02040503050406030204" pitchFamily="18" charset="0"/>
              </a:rPr>
              <a:t> a system or component during the development process to </a:t>
            </a:r>
            <a:r>
              <a:rPr lang="en-US" altLang="zh-CN" b="1" dirty="0">
                <a:latin typeface="Cambria" panose="02040503050406030204" pitchFamily="18" charset="0"/>
              </a:rPr>
              <a:t>determine whether it satisfies the user's requirements</a:t>
            </a:r>
          </a:p>
          <a:p>
            <a:endParaRPr lang="en-US" altLang="zh-CN" b="1" dirty="0">
              <a:latin typeface="Cambria" panose="02040503050406030204" pitchFamily="18" charset="0"/>
            </a:endParaRPr>
          </a:p>
          <a:p>
            <a:r>
              <a:rPr lang="en-US" altLang="zh-CN" dirty="0">
                <a:latin typeface="Cambria" panose="02040503050406030204" pitchFamily="18" charset="0"/>
              </a:rPr>
              <a:t>THE CRITICAL QUESTION IS</a:t>
            </a:r>
          </a:p>
          <a:p>
            <a:r>
              <a:rPr lang="en-US" altLang="zh-CN" b="1" u="sng" dirty="0">
                <a:solidFill>
                  <a:srgbClr val="3366FF"/>
                </a:solidFill>
                <a:latin typeface="Cambria" panose="02040503050406030204" pitchFamily="18" charset="0"/>
              </a:rPr>
              <a:t>“Did we build what the user wanted?”</a:t>
            </a:r>
            <a:endParaRPr lang="zh-CN" altLang="en-US" b="1" u="sng" dirty="0">
              <a:solidFill>
                <a:srgbClr val="3366FF"/>
              </a:solidFill>
              <a:latin typeface="Cambria" panose="02040503050406030204" pitchFamily="18" charset="0"/>
            </a:endParaRPr>
          </a:p>
        </p:txBody>
      </p:sp>
    </p:spTree>
    <p:extLst>
      <p:ext uri="{BB962C8B-B14F-4D97-AF65-F5344CB8AC3E}">
        <p14:creationId xmlns:p14="http://schemas.microsoft.com/office/powerpoint/2010/main" val="31476052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8" name="Rectangle 2"/>
          <p:cNvSpPr>
            <a:spLocks noGrp="1" noChangeArrowheads="1"/>
          </p:cNvSpPr>
          <p:nvPr>
            <p:ph type="title"/>
          </p:nvPr>
        </p:nvSpPr>
        <p:spPr/>
        <p:txBody>
          <a:bodyPr/>
          <a:lstStyle/>
          <a:p>
            <a:r>
              <a:rPr lang="en-US" altLang="zh-CN" sz="3600" i="1" dirty="0">
                <a:latin typeface="Cambria" panose="02040503050406030204" pitchFamily="18" charset="0"/>
              </a:rPr>
              <a:t>Verification vs. Validation</a:t>
            </a:r>
          </a:p>
        </p:txBody>
      </p:sp>
      <p:sp>
        <p:nvSpPr>
          <p:cNvPr id="1150979" name="Rectangle 3"/>
          <p:cNvSpPr>
            <a:spLocks noGrp="1" noChangeArrowheads="1"/>
          </p:cNvSpPr>
          <p:nvPr>
            <p:ph type="body" idx="1"/>
          </p:nvPr>
        </p:nvSpPr>
        <p:spPr>
          <a:xfrm>
            <a:off x="-304800" y="1295400"/>
            <a:ext cx="9372600" cy="4608512"/>
          </a:xfrm>
        </p:spPr>
        <p:txBody>
          <a:bodyPr/>
          <a:lstStyle/>
          <a:p>
            <a:pPr lvl="1"/>
            <a:r>
              <a:rPr lang="en-US" altLang="zh-CN" sz="2400" b="1" dirty="0">
                <a:latin typeface="Cambria" panose="02040503050406030204" pitchFamily="18" charset="0"/>
              </a:rPr>
              <a:t>Verification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its specification. </a:t>
            </a:r>
          </a:p>
          <a:p>
            <a:pPr lvl="1">
              <a:buFont typeface="Wingdings" panose="05000000000000000000" pitchFamily="2" charset="2"/>
              <a:buNone/>
            </a:pPr>
            <a:r>
              <a:rPr lang="en-US" altLang="zh-CN" sz="2000" dirty="0">
                <a:latin typeface="Cambria" panose="02040503050406030204" pitchFamily="18" charset="0"/>
              </a:rPr>
              <a:t>	</a:t>
            </a:r>
            <a:r>
              <a:rPr lang="en-US" altLang="zh-CN" sz="2000" dirty="0" smtClean="0">
                <a:latin typeface="Cambria" panose="02040503050406030204" pitchFamily="18" charset="0"/>
              </a:rPr>
              <a:t>   </a:t>
            </a:r>
            <a:r>
              <a:rPr lang="en-US" altLang="zh-CN" sz="2000" i="1" dirty="0" smtClean="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product right</a:t>
            </a:r>
            <a:r>
              <a:rPr lang="zh-CN" altLang="en-US" sz="2000" i="1" dirty="0">
                <a:latin typeface="Cambria" panose="02040503050406030204" pitchFamily="18" charset="0"/>
              </a:rPr>
              <a:t>？</a:t>
            </a:r>
            <a:endParaRPr lang="en-US" altLang="zh-CN" sz="2000" i="1" dirty="0">
              <a:latin typeface="Cambria" panose="02040503050406030204" pitchFamily="18" charset="0"/>
            </a:endParaRPr>
          </a:p>
          <a:p>
            <a:pPr lvl="1"/>
            <a:r>
              <a:rPr lang="en-US" altLang="zh-CN" sz="2400" b="1" dirty="0">
                <a:latin typeface="Cambria" panose="02040503050406030204" pitchFamily="18" charset="0"/>
              </a:rPr>
              <a:t>Validation</a:t>
            </a:r>
            <a:r>
              <a:rPr lang="en-US" altLang="zh-CN" sz="2400" b="1" dirty="0">
                <a:solidFill>
                  <a:schemeClr val="folHlink"/>
                </a:solidFill>
                <a:latin typeface="Cambria" panose="02040503050406030204" pitchFamily="18" charset="0"/>
              </a:rPr>
              <a:t> </a:t>
            </a:r>
            <a:r>
              <a:rPr lang="en-US" altLang="zh-CN" sz="2400" dirty="0">
                <a:latin typeface="Cambria" panose="02040503050406030204" pitchFamily="18" charset="0"/>
              </a:rPr>
              <a:t>confirms that the software meets the user’s requirements. </a:t>
            </a:r>
          </a:p>
          <a:p>
            <a:pPr lvl="1">
              <a:buFont typeface="Wingdings" panose="05000000000000000000" pitchFamily="2" charset="2"/>
              <a:buNone/>
            </a:pPr>
            <a:r>
              <a:rPr lang="en-US" altLang="zh-CN" sz="2000" dirty="0">
                <a:latin typeface="Cambria" panose="02040503050406030204" pitchFamily="18" charset="0"/>
              </a:rPr>
              <a:t>	   </a:t>
            </a:r>
            <a:r>
              <a:rPr lang="en-US" altLang="zh-CN" sz="2000" i="1" dirty="0">
                <a:solidFill>
                  <a:schemeClr val="folHlink"/>
                </a:solidFill>
                <a:latin typeface="Cambria" panose="02040503050406030204" pitchFamily="18" charset="0"/>
              </a:rPr>
              <a:t>- </a:t>
            </a:r>
            <a:r>
              <a:rPr lang="en-US" altLang="zh-CN" sz="2000" i="1" dirty="0">
                <a:latin typeface="Cambria" panose="02040503050406030204" pitchFamily="18" charset="0"/>
              </a:rPr>
              <a:t>Are we building </a:t>
            </a:r>
            <a:r>
              <a:rPr lang="en-US" altLang="zh-CN" sz="2000" i="1" dirty="0">
                <a:solidFill>
                  <a:srgbClr val="FF0000"/>
                </a:solidFill>
                <a:latin typeface="Cambria" panose="02040503050406030204" pitchFamily="18" charset="0"/>
              </a:rPr>
              <a:t>the right </a:t>
            </a:r>
            <a:r>
              <a:rPr lang="en-US" altLang="zh-CN" sz="2000" i="1" dirty="0" smtClean="0">
                <a:solidFill>
                  <a:srgbClr val="FF0000"/>
                </a:solidFill>
                <a:latin typeface="Cambria" panose="02040503050406030204" pitchFamily="18" charset="0"/>
              </a:rPr>
              <a:t>product </a:t>
            </a:r>
            <a:r>
              <a:rPr lang="en-US" altLang="zh-CN" sz="2000" i="1" dirty="0" smtClean="0">
                <a:latin typeface="Cambria" panose="02040503050406030204" pitchFamily="18" charset="0"/>
              </a:rPr>
              <a:t>? </a:t>
            </a:r>
            <a:endParaRPr lang="en-US" altLang="zh-CN" sz="2000" i="1" dirty="0">
              <a:latin typeface="Cambria" panose="02040503050406030204" pitchFamily="18" charset="0"/>
            </a:endParaRPr>
          </a:p>
          <a:p>
            <a:pPr lvl="1">
              <a:buFont typeface="Wingdings" panose="05000000000000000000" pitchFamily="2" charset="2"/>
              <a:buNone/>
            </a:pPr>
            <a:endParaRPr lang="en-US" altLang="zh-CN" sz="2000" i="1" dirty="0">
              <a:solidFill>
                <a:schemeClr val="folHlink"/>
              </a:solidFill>
              <a:latin typeface="Cambria" panose="02040503050406030204" pitchFamily="18" charset="0"/>
            </a:endParaRPr>
          </a:p>
          <a:p>
            <a:pPr lvl="1"/>
            <a:r>
              <a:rPr lang="en-US" altLang="zh-CN" sz="2000" dirty="0">
                <a:latin typeface="Cambria" panose="02040503050406030204" pitchFamily="18" charset="0"/>
              </a:rPr>
              <a:t>Never assume the specifications are correct when testing, Both V&amp;V tests must be performed.</a:t>
            </a:r>
          </a:p>
          <a:p>
            <a:pPr lvl="1"/>
            <a:r>
              <a:rPr lang="en-US" altLang="zh-CN" sz="2000" dirty="0">
                <a:latin typeface="Cambria" panose="02040503050406030204" pitchFamily="18" charset="0"/>
              </a:rPr>
              <a:t>Example: The Hubble Space mirror was ground incorrectly (because the specs were wrong) and, consequently, it failed to produce clear pictures when originally launched</a:t>
            </a:r>
            <a:r>
              <a:rPr lang="en-US" altLang="zh-CN" sz="2000" b="1" dirty="0">
                <a:latin typeface="Cambria" panose="02040503050406030204" pitchFamily="18" charset="0"/>
              </a:rPr>
              <a:t>.</a:t>
            </a:r>
            <a:endParaRPr lang="zh-CN" altLang="en-US" sz="2000" dirty="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2057400" y="1694656"/>
            <a:ext cx="5715000" cy="3810000"/>
          </a:xfrm>
          <a:prstGeom prst="rect">
            <a:avLst/>
          </a:prstGeom>
        </p:spPr>
      </p:pic>
    </p:spTree>
    <p:extLst>
      <p:ext uri="{BB962C8B-B14F-4D97-AF65-F5344CB8AC3E}">
        <p14:creationId xmlns:p14="http://schemas.microsoft.com/office/powerpoint/2010/main" val="3466417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0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50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509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509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097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5097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762000" y="12954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a:t>
            </a:r>
          </a:p>
        </p:txBody>
      </p:sp>
      <p:sp>
        <p:nvSpPr>
          <p:cNvPr id="4" name="Rectangle 3"/>
          <p:cNvSpPr txBox="1">
            <a:spLocks noChangeArrowheads="1"/>
          </p:cNvSpPr>
          <p:nvPr/>
        </p:nvSpPr>
        <p:spPr bwMode="auto">
          <a:xfrm>
            <a:off x="381000" y="22860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Defense and Warfare:</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Misidentification of friend or foe.</a:t>
            </a:r>
          </a:p>
        </p:txBody>
      </p:sp>
      <p:pic>
        <p:nvPicPr>
          <p:cNvPr id="2" name="图片 1"/>
          <p:cNvPicPr>
            <a:picLocks noChangeAspect="1"/>
          </p:cNvPicPr>
          <p:nvPr/>
        </p:nvPicPr>
        <p:blipFill>
          <a:blip r:embed="rId4"/>
          <a:stretch>
            <a:fillRect/>
          </a:stretch>
        </p:blipFill>
        <p:spPr>
          <a:xfrm>
            <a:off x="1828800" y="3357426"/>
            <a:ext cx="4619625" cy="3152775"/>
          </a:xfrm>
          <a:prstGeom prst="rect">
            <a:avLst/>
          </a:prstGeom>
        </p:spPr>
      </p:pic>
      <p:pic>
        <p:nvPicPr>
          <p:cNvPr id="7" name="图片 6"/>
          <p:cNvPicPr>
            <a:picLocks noChangeAspect="1"/>
          </p:cNvPicPr>
          <p:nvPr/>
        </p:nvPicPr>
        <p:blipFill>
          <a:blip r:embed="rId5"/>
          <a:stretch>
            <a:fillRect/>
          </a:stretch>
        </p:blipFill>
        <p:spPr>
          <a:xfrm>
            <a:off x="366486" y="2362200"/>
            <a:ext cx="8638531" cy="4038600"/>
          </a:xfrm>
          <a:prstGeom prst="rect">
            <a:avLst/>
          </a:prstGeom>
        </p:spPr>
      </p:pic>
      <p:pic>
        <p:nvPicPr>
          <p:cNvPr id="5" name="图片 4"/>
          <p:cNvPicPr>
            <a:picLocks noChangeAspect="1"/>
          </p:cNvPicPr>
          <p:nvPr/>
        </p:nvPicPr>
        <p:blipFill>
          <a:blip r:embed="rId6"/>
          <a:stretch>
            <a:fillRect/>
          </a:stretch>
        </p:blipFill>
        <p:spPr>
          <a:xfrm>
            <a:off x="366486" y="258942"/>
            <a:ext cx="8555785" cy="6141858"/>
          </a:xfrm>
          <a:prstGeom prst="rect">
            <a:avLst/>
          </a:prstGeom>
        </p:spPr>
      </p:pic>
    </p:spTree>
    <p:extLst>
      <p:ext uri="{BB962C8B-B14F-4D97-AF65-F5344CB8AC3E}">
        <p14:creationId xmlns:p14="http://schemas.microsoft.com/office/powerpoint/2010/main" val="260793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920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304800" y="2209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Transportation:</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Deaths</a:t>
            </a:r>
            <a:r>
              <a:rPr lang="en-US" altLang="zh-CN" dirty="0" smtClean="0">
                <a:latin typeface="Cambria" panose="02040503050406030204" pitchFamily="18" charset="0"/>
              </a:rPr>
              <a:t>, delays, sudden acceleration, inability to brake.</a:t>
            </a:r>
          </a:p>
          <a:p>
            <a:pPr eaLnBrk="1" hangingPunct="1"/>
            <a:endParaRPr lang="en-US" altLang="zh-CN" dirty="0" smtClean="0">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228600" y="3581400"/>
            <a:ext cx="1771650" cy="1600200"/>
          </a:xfrm>
          <a:prstGeom prst="rect">
            <a:avLst/>
          </a:prstGeom>
        </p:spPr>
      </p:pic>
      <p:pic>
        <p:nvPicPr>
          <p:cNvPr id="5" name="图片 4"/>
          <p:cNvPicPr>
            <a:picLocks noChangeAspect="1"/>
          </p:cNvPicPr>
          <p:nvPr/>
        </p:nvPicPr>
        <p:blipFill>
          <a:blip r:embed="rId5"/>
          <a:stretch>
            <a:fillRect/>
          </a:stretch>
        </p:blipFill>
        <p:spPr>
          <a:xfrm>
            <a:off x="2667000" y="3365540"/>
            <a:ext cx="2824162" cy="1803319"/>
          </a:xfrm>
          <a:prstGeom prst="rect">
            <a:avLst/>
          </a:prstGeom>
        </p:spPr>
      </p:pic>
      <p:pic>
        <p:nvPicPr>
          <p:cNvPr id="6" name="图片 5"/>
          <p:cNvPicPr>
            <a:picLocks noChangeAspect="1"/>
          </p:cNvPicPr>
          <p:nvPr/>
        </p:nvPicPr>
        <p:blipFill>
          <a:blip r:embed="rId6"/>
          <a:stretch>
            <a:fillRect/>
          </a:stretch>
        </p:blipFill>
        <p:spPr>
          <a:xfrm>
            <a:off x="5960335" y="3365540"/>
            <a:ext cx="3031265" cy="1833562"/>
          </a:xfrm>
          <a:prstGeom prst="rect">
            <a:avLst/>
          </a:prstGeom>
        </p:spPr>
      </p:pic>
      <p:pic>
        <p:nvPicPr>
          <p:cNvPr id="7" name="图片 6"/>
          <p:cNvPicPr>
            <a:picLocks noChangeAspect="1"/>
          </p:cNvPicPr>
          <p:nvPr/>
        </p:nvPicPr>
        <p:blipFill>
          <a:blip r:embed="rId7"/>
          <a:stretch>
            <a:fillRect/>
          </a:stretch>
        </p:blipFill>
        <p:spPr>
          <a:xfrm>
            <a:off x="990600" y="1323975"/>
            <a:ext cx="7581363" cy="4805089"/>
          </a:xfrm>
          <a:prstGeom prst="rect">
            <a:avLst/>
          </a:prstGeom>
        </p:spPr>
      </p:pic>
    </p:spTree>
    <p:extLst>
      <p:ext uri="{BB962C8B-B14F-4D97-AF65-F5344CB8AC3E}">
        <p14:creationId xmlns:p14="http://schemas.microsoft.com/office/powerpoint/2010/main" val="340625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Introduction</a:t>
            </a:r>
            <a:endParaRPr lang="zh-CN" altLang="zh-CN" dirty="0" smtClean="0">
              <a:latin typeface="Cambria" panose="02040503050406030204" pitchFamily="18" charset="0"/>
            </a:endParaRPr>
          </a:p>
        </p:txBody>
      </p:sp>
      <p:sp>
        <p:nvSpPr>
          <p:cNvPr id="3" name="Rectangle 2"/>
          <p:cNvSpPr txBox="1">
            <a:spLocks noChangeArrowheads="1"/>
          </p:cNvSpPr>
          <p:nvPr/>
        </p:nvSpPr>
        <p:spPr bwMode="auto">
          <a:xfrm>
            <a:off x="533400" y="1295400"/>
            <a:ext cx="8192037"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smtClean="0">
                <a:latin typeface="Cambria" panose="02040503050406030204" pitchFamily="18" charset="0"/>
              </a:rPr>
              <a:t>Adverse Effects of Faulty Software (Cont’d)</a:t>
            </a:r>
          </a:p>
        </p:txBody>
      </p:sp>
      <p:sp>
        <p:nvSpPr>
          <p:cNvPr id="4" name="Rectangle 3"/>
          <p:cNvSpPr txBox="1">
            <a:spLocks noChangeArrowheads="1"/>
          </p:cNvSpPr>
          <p:nvPr/>
        </p:nvSpPr>
        <p:spPr bwMode="auto">
          <a:xfrm>
            <a:off x="304800" y="2209800"/>
            <a:ext cx="8610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b="1" u="sng" dirty="0" smtClean="0">
                <a:latin typeface="Cambria" panose="02040503050406030204" pitchFamily="18" charset="0"/>
              </a:rPr>
              <a:t>Safety-critical Applications:</a:t>
            </a:r>
            <a:r>
              <a:rPr lang="en-US" altLang="zh-CN" dirty="0" smtClean="0">
                <a:latin typeface="Cambria" panose="02040503050406030204" pitchFamily="18" charset="0"/>
              </a:rPr>
              <a:t> </a:t>
            </a:r>
            <a:r>
              <a:rPr lang="en-US" altLang="zh-CN" dirty="0" smtClean="0">
                <a:solidFill>
                  <a:srgbClr val="FF0000"/>
                </a:solidFill>
                <a:latin typeface="Cambria" panose="02040503050406030204" pitchFamily="18" charset="0"/>
              </a:rPr>
              <a:t>Death, injuries</a:t>
            </a:r>
            <a:r>
              <a:rPr lang="en-US" altLang="zh-CN" dirty="0" smtClean="0">
                <a:latin typeface="Cambria" panose="02040503050406030204" pitchFamily="18" charset="0"/>
              </a:rPr>
              <a:t>.</a:t>
            </a:r>
          </a:p>
          <a:p>
            <a:pPr eaLnBrk="1" hangingPunct="1"/>
            <a:endParaRPr lang="en-US" altLang="zh-CN" dirty="0" smtClean="0">
              <a:latin typeface="Cambria" panose="02040503050406030204" pitchFamily="18" charset="0"/>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286125"/>
            <a:ext cx="3895343" cy="2743200"/>
          </a:xfrm>
          <a:prstGeom prst="rect">
            <a:avLst/>
          </a:prstGeom>
        </p:spPr>
      </p:pic>
      <p:pic>
        <p:nvPicPr>
          <p:cNvPr id="7" name="图片 6"/>
          <p:cNvPicPr>
            <a:picLocks noChangeAspect="1"/>
          </p:cNvPicPr>
          <p:nvPr/>
        </p:nvPicPr>
        <p:blipFill>
          <a:blip r:embed="rId5"/>
          <a:stretch>
            <a:fillRect/>
          </a:stretch>
        </p:blipFill>
        <p:spPr>
          <a:xfrm>
            <a:off x="4602979" y="3286125"/>
            <a:ext cx="4263391" cy="2743200"/>
          </a:xfrm>
          <a:prstGeom prst="rect">
            <a:avLst/>
          </a:prstGeom>
        </p:spPr>
      </p:pic>
      <p:pic>
        <p:nvPicPr>
          <p:cNvPr id="2" name="图片 1"/>
          <p:cNvPicPr>
            <a:picLocks noChangeAspect="1"/>
          </p:cNvPicPr>
          <p:nvPr/>
        </p:nvPicPr>
        <p:blipFill>
          <a:blip r:embed="rId6"/>
          <a:stretch>
            <a:fillRect/>
          </a:stretch>
        </p:blipFill>
        <p:spPr>
          <a:xfrm>
            <a:off x="2942784" y="1073811"/>
            <a:ext cx="3771959" cy="5472378"/>
          </a:xfrm>
          <a:prstGeom prst="rect">
            <a:avLst/>
          </a:prstGeom>
        </p:spPr>
      </p:pic>
      <p:pic>
        <p:nvPicPr>
          <p:cNvPr id="5" name="图片 4"/>
          <p:cNvPicPr>
            <a:picLocks noChangeAspect="1"/>
          </p:cNvPicPr>
          <p:nvPr/>
        </p:nvPicPr>
        <p:blipFill>
          <a:blip r:embed="rId7"/>
          <a:stretch>
            <a:fillRect/>
          </a:stretch>
        </p:blipFill>
        <p:spPr>
          <a:xfrm>
            <a:off x="172428" y="1295400"/>
            <a:ext cx="8940800" cy="5029200"/>
          </a:xfrm>
          <a:prstGeom prst="rect">
            <a:avLst/>
          </a:prstGeom>
        </p:spPr>
      </p:pic>
    </p:spTree>
    <p:extLst>
      <p:ext uri="{BB962C8B-B14F-4D97-AF65-F5344CB8AC3E}">
        <p14:creationId xmlns:p14="http://schemas.microsoft.com/office/powerpoint/2010/main" val="93016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17303</TotalTime>
  <Words>3040</Words>
  <Application>Microsoft Office PowerPoint</Application>
  <PresentationFormat>全屏显示(4:3)</PresentationFormat>
  <Paragraphs>506</Paragraphs>
  <Slides>64</Slides>
  <Notes>64</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64</vt:i4>
      </vt:variant>
    </vt:vector>
  </HeadingPairs>
  <TitlesOfParts>
    <vt:vector size="78" baseType="lpstr">
      <vt:lpstr>黑体</vt:lpstr>
      <vt:lpstr>华文新魏</vt:lpstr>
      <vt:lpstr>宋体</vt:lpstr>
      <vt:lpstr>Arial</vt:lpstr>
      <vt:lpstr>Arial Narrow</vt:lpstr>
      <vt:lpstr>Calibri</vt:lpstr>
      <vt:lpstr>Calibri Light</vt:lpstr>
      <vt:lpstr>Cambria</vt:lpstr>
      <vt:lpstr>Wingdings</vt:lpstr>
      <vt:lpstr>Wingdings 2</vt:lpstr>
      <vt:lpstr>1_自定义设计方案</vt:lpstr>
      <vt:lpstr>HDOfficeLightV0</vt:lpstr>
      <vt:lpstr>位图图像</vt:lpstr>
      <vt:lpstr>Chart</vt:lpstr>
      <vt:lpstr>Software Quality Assurance and Testing Technology</vt:lpstr>
      <vt:lpstr>16 Weeks Plan </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Principle of Testing</vt:lpstr>
      <vt:lpstr>Introduction</vt:lpstr>
      <vt:lpstr>Introduction</vt:lpstr>
      <vt:lpstr>Introduction</vt:lpstr>
      <vt:lpstr>Introduction</vt:lpstr>
      <vt:lpstr>Introduction</vt:lpstr>
      <vt:lpstr>Introduction</vt:lpstr>
      <vt:lpstr>The Cost of bugs</vt:lpstr>
      <vt:lpstr>PowerPoint 演示文稿</vt:lpstr>
      <vt:lpstr>Introduction</vt:lpstr>
      <vt:lpstr>Introduction</vt:lpstr>
      <vt:lpstr>Introduction</vt:lpstr>
      <vt:lpstr>Introduction</vt:lpstr>
      <vt:lpstr>DEBUGGING vs. TESTING</vt:lpstr>
      <vt:lpstr>TESTING</vt:lpstr>
      <vt:lpstr>DEBUGGING</vt:lpstr>
      <vt:lpstr>Introduction</vt:lpstr>
      <vt:lpstr>Introduction</vt:lpstr>
      <vt:lpstr>Principle of Testing</vt:lpstr>
      <vt:lpstr>Principle of Testing</vt:lpstr>
      <vt:lpstr>Principle of Testing</vt:lpstr>
      <vt:lpstr>Principle of Testing</vt:lpstr>
      <vt:lpstr>Principle of Testing</vt:lpstr>
      <vt:lpstr>Principle of Testing</vt:lpstr>
      <vt:lpstr>Principle of Testing</vt:lpstr>
      <vt:lpstr>Product Components</vt:lpstr>
      <vt:lpstr>Principle of Testing</vt:lpstr>
      <vt:lpstr>Writing MRD AND SPEC</vt:lpstr>
      <vt:lpstr>Principle of Testing</vt:lpstr>
      <vt:lpstr>SOME WAYS TO QUANTIFY </vt:lpstr>
      <vt:lpstr>PowerPoint 演示文稿</vt:lpstr>
      <vt:lpstr>Principle of Testing</vt:lpstr>
      <vt:lpstr>Principle of Testing</vt:lpstr>
      <vt:lpstr>Principle of Testing</vt:lpstr>
      <vt:lpstr>Principle of Testing</vt:lpstr>
      <vt:lpstr>Principle of Testing</vt:lpstr>
      <vt:lpstr>Principle of Testing</vt:lpstr>
      <vt:lpstr>Principle of Testing</vt:lpstr>
      <vt:lpstr>THE SOFTWARE LIFE CYCLE</vt:lpstr>
      <vt:lpstr>Activities in SDLC</vt:lpstr>
      <vt:lpstr>Waterfall Model with Prototyping</vt:lpstr>
      <vt:lpstr>Rapid Application Development (RAD) - V Model</vt:lpstr>
      <vt:lpstr>VERIFICATION</vt:lpstr>
      <vt:lpstr>VALIDATION</vt:lpstr>
      <vt:lpstr>Verification vs. Validation</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Liu haiming</cp:lastModifiedBy>
  <cp:revision>2693</cp:revision>
  <cp:lastPrinted>1601-01-01T00:00:00Z</cp:lastPrinted>
  <dcterms:created xsi:type="dcterms:W3CDTF">1601-01-01T00:00:00Z</dcterms:created>
  <dcterms:modified xsi:type="dcterms:W3CDTF">2022-03-24T13:08:02Z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